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91"/>
  </p:notesMasterIdLst>
  <p:handoutMasterIdLst>
    <p:handoutMasterId r:id="rId92"/>
  </p:handoutMasterIdLst>
  <p:sldIdLst>
    <p:sldId id="311" r:id="rId3"/>
    <p:sldId id="312" r:id="rId4"/>
    <p:sldId id="317" r:id="rId5"/>
    <p:sldId id="412" r:id="rId6"/>
    <p:sldId id="414" r:id="rId7"/>
    <p:sldId id="413" r:id="rId8"/>
    <p:sldId id="423" r:id="rId9"/>
    <p:sldId id="424" r:id="rId10"/>
    <p:sldId id="427" r:id="rId11"/>
    <p:sldId id="429" r:id="rId12"/>
    <p:sldId id="430" r:id="rId13"/>
    <p:sldId id="431" r:id="rId14"/>
    <p:sldId id="499" r:id="rId15"/>
    <p:sldId id="435" r:id="rId16"/>
    <p:sldId id="498" r:id="rId17"/>
    <p:sldId id="444" r:id="rId18"/>
    <p:sldId id="445" r:id="rId19"/>
    <p:sldId id="447" r:id="rId20"/>
    <p:sldId id="500" r:id="rId21"/>
    <p:sldId id="501" r:id="rId22"/>
    <p:sldId id="502" r:id="rId23"/>
    <p:sldId id="503" r:id="rId24"/>
    <p:sldId id="448" r:id="rId25"/>
    <p:sldId id="504" r:id="rId26"/>
    <p:sldId id="505" r:id="rId27"/>
    <p:sldId id="563" r:id="rId28"/>
    <p:sldId id="564" r:id="rId29"/>
    <p:sldId id="565" r:id="rId30"/>
    <p:sldId id="506" r:id="rId31"/>
    <p:sldId id="507" r:id="rId32"/>
    <p:sldId id="508" r:id="rId33"/>
    <p:sldId id="509" r:id="rId34"/>
    <p:sldId id="510" r:id="rId35"/>
    <p:sldId id="512" r:id="rId36"/>
    <p:sldId id="511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1" r:id="rId45"/>
    <p:sldId id="522" r:id="rId46"/>
    <p:sldId id="523" r:id="rId47"/>
    <p:sldId id="525" r:id="rId48"/>
    <p:sldId id="526" r:id="rId49"/>
    <p:sldId id="527" r:id="rId50"/>
    <p:sldId id="528" r:id="rId51"/>
    <p:sldId id="529" r:id="rId52"/>
    <p:sldId id="530" r:id="rId53"/>
    <p:sldId id="532" r:id="rId54"/>
    <p:sldId id="533" r:id="rId55"/>
    <p:sldId id="534" r:id="rId56"/>
    <p:sldId id="535" r:id="rId57"/>
    <p:sldId id="536" r:id="rId58"/>
    <p:sldId id="537" r:id="rId59"/>
    <p:sldId id="538" r:id="rId60"/>
    <p:sldId id="539" r:id="rId61"/>
    <p:sldId id="540" r:id="rId62"/>
    <p:sldId id="541" r:id="rId63"/>
    <p:sldId id="542" r:id="rId64"/>
    <p:sldId id="543" r:id="rId65"/>
    <p:sldId id="544" r:id="rId66"/>
    <p:sldId id="545" r:id="rId67"/>
    <p:sldId id="546" r:id="rId68"/>
    <p:sldId id="547" r:id="rId69"/>
    <p:sldId id="569" r:id="rId70"/>
    <p:sldId id="570" r:id="rId71"/>
    <p:sldId id="548" r:id="rId72"/>
    <p:sldId id="549" r:id="rId73"/>
    <p:sldId id="550" r:id="rId74"/>
    <p:sldId id="551" r:id="rId75"/>
    <p:sldId id="552" r:id="rId76"/>
    <p:sldId id="553" r:id="rId77"/>
    <p:sldId id="554" r:id="rId78"/>
    <p:sldId id="555" r:id="rId79"/>
    <p:sldId id="556" r:id="rId80"/>
    <p:sldId id="557" r:id="rId81"/>
    <p:sldId id="558" r:id="rId82"/>
    <p:sldId id="559" r:id="rId83"/>
    <p:sldId id="566" r:id="rId84"/>
    <p:sldId id="567" r:id="rId85"/>
    <p:sldId id="568" r:id="rId86"/>
    <p:sldId id="562" r:id="rId87"/>
    <p:sldId id="561" r:id="rId88"/>
    <p:sldId id="411" r:id="rId89"/>
    <p:sldId id="497" r:id="rId9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41A5"/>
    <a:srgbClr val="493B9B"/>
    <a:srgbClr val="068288"/>
    <a:srgbClr val="696969"/>
    <a:srgbClr val="C97857"/>
    <a:srgbClr val="6E2828"/>
    <a:srgbClr val="BC6464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3" autoAdjust="0"/>
    <p:restoredTop sz="96391" autoAdjust="0"/>
  </p:normalViewPr>
  <p:slideViewPr>
    <p:cSldViewPr>
      <p:cViewPr>
        <p:scale>
          <a:sx n="130" d="100"/>
          <a:sy n="130" d="100"/>
        </p:scale>
        <p:origin x="-9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62E4-C334-4750-A2B0-B5E583CE4A20}" type="datetimeFigureOut">
              <a:rPr lang="ko-KR" altLang="en-US" smtClean="0"/>
              <a:pPr/>
              <a:t>2019-01-23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8AF8-FC8F-498E-A123-29833D33B3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578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74F8-DB08-47B3-878A-9B1562E56E71}" type="datetimeFigureOut">
              <a:rPr lang="ko-KR" altLang="en-US" smtClean="0"/>
              <a:pPr/>
              <a:t>2019-01-23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3AF23-4441-4054-AFEF-971051AB16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6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AF23-4441-4054-AFEF-971051AB169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86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5.emf"/><Relationship Id="rId5" Type="http://schemas.openxmlformats.org/officeDocument/2006/relationships/image" Target="../media/image11.png"/><Relationship Id="rId10" Type="http://schemas.openxmlformats.org/officeDocument/2006/relationships/image" Target="../media/image4.emf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타이틀바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 rot="10800000">
            <a:off x="0" y="6184392"/>
            <a:ext cx="9144000" cy="673608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0" y="2132856"/>
            <a:ext cx="9144000" cy="1728192"/>
          </a:xfrm>
          <a:prstGeom prst="rect">
            <a:avLst/>
          </a:prstGeom>
          <a:solidFill>
            <a:srgbClr val="2A41A5">
              <a:alpha val="6470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850106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6228185" y="188640"/>
            <a:ext cx="2808312" cy="327656"/>
            <a:chOff x="6228185" y="188640"/>
            <a:chExt cx="2808312" cy="327656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55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editphoto\Desktop\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15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 userDrawn="1"/>
        </p:nvGrpSpPr>
        <p:grpSpPr>
          <a:xfrm>
            <a:off x="6400799" y="0"/>
            <a:ext cx="2669579" cy="1078576"/>
            <a:chOff x="6400799" y="0"/>
            <a:chExt cx="2669579" cy="1078576"/>
          </a:xfrm>
        </p:grpSpPr>
        <p:pic>
          <p:nvPicPr>
            <p:cNvPr id="10" name="Picture 3" descr="C:\Users\editphoto\Desktop\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4938" y="154732"/>
              <a:ext cx="1255440" cy="923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editphoto\Desktop\4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2"/>
            <a:stretch/>
          </p:blipFill>
          <p:spPr bwMode="auto">
            <a:xfrm>
              <a:off x="7850460" y="0"/>
              <a:ext cx="653339" cy="63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editphoto\Desktop\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19"/>
            <a:stretch/>
          </p:blipFill>
          <p:spPr bwMode="auto">
            <a:xfrm rot="20999599">
              <a:off x="7950785" y="18950"/>
              <a:ext cx="539764" cy="383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그룹 12"/>
            <p:cNvGrpSpPr/>
            <p:nvPr/>
          </p:nvGrpSpPr>
          <p:grpSpPr>
            <a:xfrm>
              <a:off x="6400799" y="141685"/>
              <a:ext cx="1391988" cy="823499"/>
              <a:chOff x="6543306" y="203446"/>
              <a:chExt cx="1173282" cy="694113"/>
            </a:xfrm>
          </p:grpSpPr>
          <p:pic>
            <p:nvPicPr>
              <p:cNvPr id="14" name="Picture 8" descr="C:\Users\editphoto\Desktop\5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43306" y="203446"/>
                <a:ext cx="506635" cy="548026"/>
              </a:xfrm>
              <a:prstGeom prst="rect">
                <a:avLst/>
              </a:prstGeom>
              <a:noFill/>
              <a:effectLst>
                <a:reflection blurRad="6350" stA="32000" endPos="24000" dist="381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editphoto\Desktop\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122290" y="603776"/>
                <a:ext cx="422313" cy="293783"/>
              </a:xfrm>
              <a:prstGeom prst="rect">
                <a:avLst/>
              </a:prstGeom>
              <a:noFill/>
              <a:effectLst>
                <a:reflection blurRad="6350" stA="49000" endPos="30000" dist="254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editphoto\Desktop\7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67870" y="314243"/>
                <a:ext cx="248718" cy="233529"/>
              </a:xfrm>
              <a:prstGeom prst="rect">
                <a:avLst/>
              </a:prstGeom>
              <a:noFill/>
              <a:effectLst>
                <a:outerShdw blurRad="101600" dist="38100" dir="8100000" algn="tr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제목 1"/>
          <p:cNvSpPr>
            <a:spLocks noGrp="1"/>
          </p:cNvSpPr>
          <p:nvPr userDrawn="1">
            <p:ph type="title"/>
          </p:nvPr>
        </p:nvSpPr>
        <p:spPr>
          <a:xfrm>
            <a:off x="467544" y="148843"/>
            <a:ext cx="8229599" cy="85010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3500" dirty="0">
                <a:solidFill>
                  <a:srgbClr val="068288"/>
                </a:solidFill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7AD499C-B34A-43C4-8F7C-C4D37E7D17CB}" type="datetimeFigureOut">
              <a:rPr lang="ko-KR" altLang="en-US" smtClean="0"/>
              <a:pPr/>
              <a:t>2019-01-23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B0D63F2-5BDE-4C82-B540-971C93FAC9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8" name="그룹 17"/>
          <p:cNvGrpSpPr/>
          <p:nvPr userDrawn="1"/>
        </p:nvGrpSpPr>
        <p:grpSpPr>
          <a:xfrm>
            <a:off x="6457114" y="6413712"/>
            <a:ext cx="2376265" cy="327656"/>
            <a:chOff x="6228185" y="188640"/>
            <a:chExt cx="2808312" cy="327656"/>
          </a:xfrm>
        </p:grpSpPr>
        <p:pic>
          <p:nvPicPr>
            <p:cNvPr id="19" name="그림 1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09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499C-B34A-43C4-8F7C-C4D37E7D17CB}" type="datetimeFigureOut">
              <a:rPr lang="ko-KR" altLang="en-US" smtClean="0"/>
              <a:pPr/>
              <a:t>2019-01-23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3F2-5BDE-4C82-B540-971C93FAC9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6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7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타이틀바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 rot="10800000">
            <a:off x="0" y="6184392"/>
            <a:ext cx="9144000" cy="673608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0" y="2132856"/>
            <a:ext cx="9144000" cy="1728192"/>
          </a:xfrm>
          <a:prstGeom prst="rect">
            <a:avLst/>
          </a:prstGeom>
          <a:solidFill>
            <a:srgbClr val="2A41A5">
              <a:alpha val="6470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6228185" y="188640"/>
            <a:ext cx="2808312" cy="327656"/>
            <a:chOff x="6228185" y="188640"/>
            <a:chExt cx="2808312" cy="327656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55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2" cstate="print"/>
          <a:srcRect r="8299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 userDrawn="1"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35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7AD499C-B34A-43C4-8F7C-C4D37E7D17CB}" type="datetimeFigureOut">
              <a:rPr lang="ko-KR" altLang="en-US" smtClean="0"/>
              <a:pPr/>
              <a:t>2019-01-23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B0D63F2-5BDE-4C82-B540-971C93FAC9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3"/>
          </p:nvPr>
        </p:nvSpPr>
        <p:spPr>
          <a:xfrm>
            <a:off x="539750" y="1341438"/>
            <a:ext cx="8064500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6732239" y="221024"/>
            <a:ext cx="2376265" cy="327656"/>
            <a:chOff x="6228185" y="188640"/>
            <a:chExt cx="2808312" cy="327656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6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2" cstate="print"/>
          <a:srcRect r="8299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 userDrawn="1"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35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7AD499C-B34A-43C4-8F7C-C4D37E7D17CB}" type="datetimeFigureOut">
              <a:rPr lang="ko-KR" altLang="en-US" smtClean="0"/>
              <a:pPr/>
              <a:t>2019-01-23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B0D63F2-5BDE-4C82-B540-971C93FAC9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6660231" y="188640"/>
            <a:ext cx="2376265" cy="327656"/>
            <a:chOff x="6228185" y="188640"/>
            <a:chExt cx="2808312" cy="327656"/>
          </a:xfrm>
        </p:grpSpPr>
        <p:pic>
          <p:nvPicPr>
            <p:cNvPr id="10" name="그림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69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2" cstate="print"/>
          <a:srcRect r="8299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 userDrawn="1"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35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092280" y="980728"/>
            <a:ext cx="2051720" cy="5877272"/>
          </a:xfrm>
          <a:prstGeom prst="rect">
            <a:avLst/>
          </a:prstGeom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7164288" y="1124744"/>
            <a:ext cx="1872208" cy="5543550"/>
          </a:xfrm>
          <a:prstGeom prst="rect">
            <a:avLst/>
          </a:prstGeom>
        </p:spPr>
        <p:txBody>
          <a:bodyPr/>
          <a:lstStyle>
            <a:lvl1pPr marL="72000" indent="-97200" algn="l">
              <a:buFont typeface="+mj-ea"/>
              <a:buAutoNum type="circleNumDbPlain"/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  <a:lvl2pPr marL="144000" indent="0">
              <a:spcBef>
                <a:spcPts val="24"/>
              </a:spcBef>
              <a:buFont typeface="+mj-lt"/>
              <a:buAutoNum type="arabicParenR"/>
              <a:defRPr sz="1200">
                <a:solidFill>
                  <a:schemeClr val="accent5">
                    <a:lumMod val="75000"/>
                  </a:schemeClr>
                </a:solidFill>
              </a:defRPr>
            </a:lvl2pPr>
          </a:lstStyle>
          <a:p>
            <a:pPr lvl="0"/>
            <a:r>
              <a:rPr lang="ko-KR" altLang="en-US" dirty="0"/>
              <a:t> 마스터 텍스트 스타일을 편집합니다</a:t>
            </a:r>
            <a:endParaRPr lang="en-US" altLang="ko-KR" dirty="0"/>
          </a:p>
          <a:p>
            <a:pPr lvl="1"/>
            <a:r>
              <a:rPr lang="ko-KR" altLang="en-US" dirty="0"/>
              <a:t>둘째 수준</a:t>
            </a: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6660231" y="188640"/>
            <a:ext cx="2376265" cy="327656"/>
            <a:chOff x="6228185" y="188640"/>
            <a:chExt cx="2808312" cy="327656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69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2" cstate="print"/>
          <a:srcRect r="8299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 userDrawn="1"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35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ko-KR" altLang="en-US" dirty="0"/>
              <a:t>마스터 제목 스타일 편집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092280" y="980728"/>
            <a:ext cx="2051720" cy="5877272"/>
          </a:xfrm>
          <a:prstGeom prst="rect">
            <a:avLst/>
          </a:prstGeom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7164288" y="2132856"/>
            <a:ext cx="1872208" cy="4535438"/>
          </a:xfrm>
          <a:prstGeom prst="rect">
            <a:avLst/>
          </a:prstGeom>
        </p:spPr>
        <p:txBody>
          <a:bodyPr/>
          <a:lstStyle>
            <a:lvl1pPr marL="72000" indent="-97200" algn="l">
              <a:buFont typeface="+mj-ea"/>
              <a:buAutoNum type="circleNumDbPlain"/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  <a:lvl2pPr marL="144000" indent="0">
              <a:spcBef>
                <a:spcPts val="24"/>
              </a:spcBef>
              <a:buFont typeface="+mj-lt"/>
              <a:buAutoNum type="arabicParenR"/>
              <a:defRPr sz="1200">
                <a:solidFill>
                  <a:schemeClr val="accent5">
                    <a:lumMod val="75000"/>
                  </a:schemeClr>
                </a:solidFill>
              </a:defRPr>
            </a:lvl2pPr>
          </a:lstStyle>
          <a:p>
            <a:pPr lvl="0"/>
            <a:r>
              <a:rPr lang="ko-KR" altLang="en-US" dirty="0"/>
              <a:t> 마스터 텍스트 스타일을 편집합니다</a:t>
            </a:r>
            <a:endParaRPr lang="en-US" altLang="ko-KR" dirty="0"/>
          </a:p>
          <a:p>
            <a:pPr lvl="1"/>
            <a:r>
              <a:rPr lang="ko-KR" altLang="en-US" dirty="0"/>
              <a:t>둘째 수준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quarter" idx="11"/>
          </p:nvPr>
        </p:nvSpPr>
        <p:spPr>
          <a:xfrm>
            <a:off x="7092950" y="981075"/>
            <a:ext cx="2051050" cy="10795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6660231" y="188640"/>
            <a:ext cx="2376265" cy="327656"/>
            <a:chOff x="6228185" y="188640"/>
            <a:chExt cx="2808312" cy="327656"/>
          </a:xfrm>
        </p:grpSpPr>
        <p:pic>
          <p:nvPicPr>
            <p:cNvPr id="16" name="그림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69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2" cstate="print"/>
          <a:srcRect r="8299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0" y="5301208"/>
            <a:ext cx="9144000" cy="431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1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23528" y="5805263"/>
            <a:ext cx="8496622" cy="863825"/>
          </a:xfrm>
          <a:prstGeom prst="rect">
            <a:avLst/>
          </a:prstGeom>
        </p:spPr>
        <p:txBody>
          <a:bodyPr/>
          <a:lstStyle>
            <a:lvl1pPr marL="108000" indent="0">
              <a:buFont typeface="Arial" pitchFamily="34" charset="0"/>
              <a:buChar char="•"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  <a:lvl2pPr marL="360000" indent="0">
              <a:buFont typeface="+mj-lt"/>
              <a:buAutoNum type="arabicParenR"/>
              <a:defRPr sz="12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  <a:p>
            <a:pPr lvl="1"/>
            <a:r>
              <a:rPr lang="ko-KR" altLang="en-US" dirty="0"/>
              <a:t>마스터 텍스트 스타일을 편집합니다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6660231" y="188640"/>
            <a:ext cx="2376265" cy="327656"/>
            <a:chOff x="6228185" y="188640"/>
            <a:chExt cx="2808312" cy="327656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6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타이틀바.png"/>
          <p:cNvPicPr>
            <a:picLocks noChangeAspect="1"/>
          </p:cNvPicPr>
          <p:nvPr userDrawn="1"/>
        </p:nvPicPr>
        <p:blipFill>
          <a:blip r:embed="rId2" cstate="print"/>
          <a:srcRect r="8299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4941168"/>
            <a:ext cx="9144000" cy="1916832"/>
          </a:xfrm>
          <a:prstGeom prst="rect">
            <a:avLst/>
          </a:prstGeom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23528" y="5229201"/>
            <a:ext cx="8496622" cy="1439888"/>
          </a:xfrm>
          <a:prstGeom prst="rect">
            <a:avLst/>
          </a:prstGeom>
        </p:spPr>
        <p:txBody>
          <a:bodyPr/>
          <a:lstStyle>
            <a:lvl1pPr marL="108000" indent="0">
              <a:buFont typeface="+mj-ea"/>
              <a:buAutoNum type="circleNumDbPlain"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  <a:lvl2pPr marL="388800" indent="0">
              <a:buFont typeface="+mj-lt"/>
              <a:buAutoNum type="arabicParenR"/>
              <a:defRPr sz="12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  <a:endParaRPr lang="en-US" altLang="ko-KR" dirty="0"/>
          </a:p>
          <a:p>
            <a:pPr lvl="1"/>
            <a:r>
              <a:rPr lang="ko-KR" altLang="en-US" dirty="0"/>
              <a:t>마스터 텍스트 스타일을 편집합니다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6660231" y="188640"/>
            <a:ext cx="2376265" cy="327656"/>
            <a:chOff x="6228185" y="188640"/>
            <a:chExt cx="2808312" cy="327656"/>
          </a:xfrm>
        </p:grpSpPr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5" y="219120"/>
              <a:ext cx="1152128" cy="29717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1781" y="188640"/>
              <a:ext cx="1454716" cy="32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6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배경그레이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 descr="타이틀바.png"/>
          <p:cNvPicPr>
            <a:picLocks noChangeAspect="1"/>
          </p:cNvPicPr>
          <p:nvPr userDrawn="1"/>
        </p:nvPicPr>
        <p:blipFill>
          <a:blip r:embed="rId3" cstate="print"/>
          <a:srcRect r="8299"/>
          <a:stretch>
            <a:fillRect/>
          </a:stretch>
        </p:blipFill>
        <p:spPr>
          <a:xfrm>
            <a:off x="0" y="0"/>
            <a:ext cx="9144000" cy="6736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482165" cy="290752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467544" y="980728"/>
            <a:ext cx="820891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499C-B34A-43C4-8F7C-C4D37E7D17CB}" type="datetimeFigureOut">
              <a:rPr lang="ko-KR" altLang="en-US" smtClean="0"/>
              <a:pPr/>
              <a:t>2019-01-23</a:t>
            </a:fld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D63F2-5BDE-4C82-B540-971C93FAC9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83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7AD499C-B34A-43C4-8F7C-C4D37E7D17CB}" type="datetimeFigureOut">
              <a:rPr lang="ko-KR" altLang="en-US" smtClean="0"/>
              <a:pPr/>
              <a:t>2019-01-23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D63F2-5BDE-4C82-B540-971C93FAC9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61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2" r:id="rId6"/>
    <p:sldLayoutId id="2147483660" r:id="rId7"/>
    <p:sldLayoutId id="2147483661" r:id="rId8"/>
    <p:sldLayoutId id="2147483655" r:id="rId9"/>
    <p:sldLayoutId id="2147483651" r:id="rId10"/>
    <p:sldLayoutId id="2147483652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7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7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0.png"/><Relationship Id="rId4" Type="http://schemas.openxmlformats.org/officeDocument/2006/relationships/image" Target="../media/image3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3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4.png"/><Relationship Id="rId4" Type="http://schemas.openxmlformats.org/officeDocument/2006/relationships/image" Target="../media/image3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5.png"/><Relationship Id="rId4" Type="http://schemas.openxmlformats.org/officeDocument/2006/relationships/image" Target="../media/image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6.png"/><Relationship Id="rId4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7.png"/><Relationship Id="rId4" Type="http://schemas.openxmlformats.org/officeDocument/2006/relationships/image" Target="../media/image3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98.png"/><Relationship Id="rId4" Type="http://schemas.openxmlformats.org/officeDocument/2006/relationships/image" Target="../media/image3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6011" y="2729131"/>
            <a:ext cx="8371979" cy="707886"/>
          </a:xfrm>
          <a:prstGeom prst="rect">
            <a:avLst/>
          </a:prstGeom>
          <a:noFill/>
          <a:effectLst>
            <a:outerShdw blurRad="50800" dist="38100" dir="5400000" algn="t" rotWithShape="0">
              <a:srgbClr val="2A41A5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2019</a:t>
            </a:r>
            <a:r>
              <a:rPr lang="ko-KR" altLang="en-US" sz="40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년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40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사회적기업</a:t>
            </a:r>
            <a:r>
              <a:rPr lang="ko-KR" altLang="en-US" sz="4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4000" b="1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통합정보시스템</a:t>
            </a:r>
            <a:endParaRPr lang="en-US" altLang="ko-KR" sz="4000" b="1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7" name="Picture 5" descr="C:\Users\editphoto\Desktop\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48880"/>
            <a:ext cx="1030139" cy="2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329416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www.seis.or.kr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559" y="1700808"/>
            <a:ext cx="5325395" cy="342098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 가입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일반기업</a:t>
            </a:r>
            <a:r>
              <a:rPr lang="en-US" altLang="ko-KR" dirty="0"/>
              <a:t>, </a:t>
            </a:r>
            <a:r>
              <a:rPr lang="ko-KR" altLang="en-US" dirty="0"/>
              <a:t>예비 및 인증 </a:t>
            </a:r>
            <a:r>
              <a:rPr lang="ko-KR" altLang="en-US" dirty="0" smtClean="0"/>
              <a:t>사회적 기업의 </a:t>
            </a:r>
            <a:r>
              <a:rPr lang="ko-KR" altLang="en-US" dirty="0"/>
              <a:t>경우 선택합니다</a:t>
            </a:r>
            <a:r>
              <a:rPr lang="en-US" altLang="ko-KR" dirty="0"/>
              <a:t>.</a:t>
            </a:r>
          </a:p>
          <a:p>
            <a:r>
              <a:rPr lang="ko-KR" altLang="en-US" dirty="0" err="1" smtClean="0"/>
              <a:t>사회적기업지원기관</a:t>
            </a:r>
            <a:r>
              <a:rPr lang="ko-KR" altLang="en-US" dirty="0" smtClean="0"/>
              <a:t> </a:t>
            </a:r>
            <a:r>
              <a:rPr lang="ko-KR" altLang="en-US" dirty="0"/>
              <a:t>및 컨설팅 지원기관</a:t>
            </a:r>
            <a:r>
              <a:rPr lang="en-US" altLang="ko-KR" dirty="0"/>
              <a:t>, </a:t>
            </a:r>
            <a:r>
              <a:rPr lang="ko-KR" altLang="en-US" dirty="0" err="1"/>
              <a:t>창업팀</a:t>
            </a:r>
            <a:r>
              <a:rPr lang="ko-KR" altLang="en-US" dirty="0"/>
              <a:t> 위탁기관의 경우 선택합니다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기초 및 광역자치단체</a:t>
            </a:r>
            <a:r>
              <a:rPr lang="en-US" altLang="ko-KR" dirty="0"/>
              <a:t>, </a:t>
            </a:r>
            <a:r>
              <a:rPr lang="ko-KR" altLang="en-US" dirty="0"/>
              <a:t>고용노동부 지청 및 센터 담당자의 경우 선택합니다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0" name="내용 개체 틀 2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회원가입</a:t>
            </a:r>
          </a:p>
        </p:txBody>
      </p:sp>
      <p:sp>
        <p:nvSpPr>
          <p:cNvPr id="27" name="타원 26"/>
          <p:cNvSpPr/>
          <p:nvPr/>
        </p:nvSpPr>
        <p:spPr>
          <a:xfrm>
            <a:off x="1115616" y="3356992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28" name="타원 27"/>
          <p:cNvSpPr/>
          <p:nvPr/>
        </p:nvSpPr>
        <p:spPr>
          <a:xfrm>
            <a:off x="2693207" y="3356992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29" name="타원 28"/>
          <p:cNvSpPr/>
          <p:nvPr/>
        </p:nvSpPr>
        <p:spPr>
          <a:xfrm>
            <a:off x="4300943" y="3356992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1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844824"/>
            <a:ext cx="2419848" cy="386603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 가입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약관 동의 후 각 사용자 별 회원가입 입력 양식에 따라 회원가입을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회원가입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352381" cy="387047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395536" y="1700808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" name="타원 7"/>
          <p:cNvSpPr/>
          <p:nvPr/>
        </p:nvSpPr>
        <p:spPr>
          <a:xfrm>
            <a:off x="3707904" y="1700808"/>
            <a:ext cx="360040" cy="3600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1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467544" y="1032640"/>
            <a:ext cx="8208912" cy="2715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7"/>
          <p:cNvGrpSpPr/>
          <p:nvPr/>
        </p:nvGrpSpPr>
        <p:grpSpPr>
          <a:xfrm>
            <a:off x="2918978" y="2331987"/>
            <a:ext cx="3285356" cy="3285356"/>
            <a:chOff x="2818581" y="1804603"/>
            <a:chExt cx="3486150" cy="3486150"/>
          </a:xfrm>
          <a:solidFill>
            <a:srgbClr val="EEEEEE"/>
          </a:solidFill>
        </p:grpSpPr>
        <p:sp>
          <p:nvSpPr>
            <p:cNvPr id="90" name="도넛 89"/>
            <p:cNvSpPr/>
            <p:nvPr/>
          </p:nvSpPr>
          <p:spPr>
            <a:xfrm>
              <a:off x="3532137" y="2518159"/>
              <a:ext cx="2059038" cy="2059038"/>
            </a:xfrm>
            <a:prstGeom prst="donut">
              <a:avLst>
                <a:gd name="adj" fmla="val 8020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도넛 4"/>
            <p:cNvSpPr/>
            <p:nvPr/>
          </p:nvSpPr>
          <p:spPr>
            <a:xfrm>
              <a:off x="2818581" y="1804603"/>
              <a:ext cx="3486150" cy="3486150"/>
            </a:xfrm>
            <a:prstGeom prst="donut">
              <a:avLst>
                <a:gd name="adj" fmla="val 4479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도넛 88"/>
            <p:cNvSpPr/>
            <p:nvPr/>
          </p:nvSpPr>
          <p:spPr>
            <a:xfrm>
              <a:off x="3147578" y="2133600"/>
              <a:ext cx="2828156" cy="2828156"/>
            </a:xfrm>
            <a:prstGeom prst="donut">
              <a:avLst>
                <a:gd name="adj" fmla="val 5826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기업회원 사용기능</a:t>
            </a:r>
          </a:p>
        </p:txBody>
      </p:sp>
      <p:grpSp>
        <p:nvGrpSpPr>
          <p:cNvPr id="3" name="그룹 5"/>
          <p:cNvGrpSpPr/>
          <p:nvPr/>
        </p:nvGrpSpPr>
        <p:grpSpPr>
          <a:xfrm>
            <a:off x="2621386" y="3294012"/>
            <a:ext cx="1374550" cy="1338860"/>
            <a:chOff x="2621386" y="2867025"/>
            <a:chExt cx="1374550" cy="1338860"/>
          </a:xfrm>
        </p:grpSpPr>
        <p:grpSp>
          <p:nvGrpSpPr>
            <p:cNvPr id="4" name="그룹 16"/>
            <p:cNvGrpSpPr/>
            <p:nvPr/>
          </p:nvGrpSpPr>
          <p:grpSpPr>
            <a:xfrm>
              <a:off x="2625050" y="2867025"/>
              <a:ext cx="1338860" cy="1338860"/>
              <a:chOff x="2753033" y="2838446"/>
              <a:chExt cx="1708770" cy="1708770"/>
            </a:xfrm>
          </p:grpSpPr>
          <p:sp>
            <p:nvSpPr>
              <p:cNvPr id="79" name="타원 78"/>
              <p:cNvSpPr/>
              <p:nvPr/>
            </p:nvSpPr>
            <p:spPr>
              <a:xfrm>
                <a:off x="2753033" y="2838446"/>
                <a:ext cx="1708770" cy="170877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8E8"/>
                  </a:gs>
                  <a:gs pos="100000">
                    <a:srgbClr val="F3F3F3"/>
                  </a:gs>
                </a:gsLst>
                <a:lin ang="18900000" scaled="1"/>
                <a:tileRect/>
              </a:gradFill>
              <a:ln w="9525">
                <a:solidFill>
                  <a:srgbClr val="969696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타원 79"/>
              <p:cNvSpPr/>
              <p:nvPr/>
            </p:nvSpPr>
            <p:spPr>
              <a:xfrm>
                <a:off x="2847965" y="2933378"/>
                <a:ext cx="1518906" cy="1518906"/>
              </a:xfrm>
              <a:prstGeom prst="ellips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원형 80"/>
              <p:cNvSpPr/>
              <p:nvPr/>
            </p:nvSpPr>
            <p:spPr>
              <a:xfrm>
                <a:off x="2847818" y="2933231"/>
                <a:ext cx="1519200" cy="1519200"/>
              </a:xfrm>
              <a:prstGeom prst="pie">
                <a:avLst>
                  <a:gd name="adj1" fmla="val 10800000"/>
                  <a:gd name="adj2" fmla="val 2603"/>
                </a:avLst>
              </a:prstGeom>
              <a:gradFill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15000"/>
                    </a:srgbClr>
                  </a:gs>
                </a:gsLst>
                <a:lin ang="5400000" scaled="0"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막힌 원호 85"/>
              <p:cNvSpPr/>
              <p:nvPr/>
            </p:nvSpPr>
            <p:spPr>
              <a:xfrm>
                <a:off x="2869581" y="2957375"/>
                <a:ext cx="1480436" cy="1480436"/>
              </a:xfrm>
              <a:prstGeom prst="blockArc">
                <a:avLst>
                  <a:gd name="adj1" fmla="val 10800000"/>
                  <a:gd name="adj2" fmla="val 0"/>
                  <a:gd name="adj3" fmla="val 749"/>
                </a:avLst>
              </a:prstGeom>
              <a:gradFill>
                <a:gsLst>
                  <a:gs pos="50000">
                    <a:srgbClr val="FFFFFF"/>
                  </a:gs>
                  <a:gs pos="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2989298" y="3320567"/>
              <a:ext cx="61555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인증신청</a:t>
              </a:r>
              <a:endPara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21386" y="3563125"/>
              <a:ext cx="137455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0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일반 및 예비</a:t>
              </a:r>
              <a:endParaRPr lang="en-US" altLang="ko-KR" sz="1000" b="1" dirty="0">
                <a:solidFill>
                  <a:srgbClr val="FFFFFF"/>
                </a:solidFill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ko-KR" altLang="en-US" sz="1000" b="1" dirty="0" err="1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사회적기업</a:t>
              </a:r>
              <a:endParaRPr lang="en-US" altLang="ko-KR" sz="1000" b="1" dirty="0">
                <a:solidFill>
                  <a:srgbClr val="FFFFFF"/>
                </a:solidFill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그룹 1"/>
          <p:cNvGrpSpPr/>
          <p:nvPr/>
        </p:nvGrpSpPr>
        <p:grpSpPr>
          <a:xfrm>
            <a:off x="3872446" y="2060848"/>
            <a:ext cx="1374550" cy="1338860"/>
            <a:chOff x="3872446" y="1633861"/>
            <a:chExt cx="1374550" cy="1338860"/>
          </a:xfrm>
        </p:grpSpPr>
        <p:grpSp>
          <p:nvGrpSpPr>
            <p:cNvPr id="7" name="그룹 67"/>
            <p:cNvGrpSpPr/>
            <p:nvPr/>
          </p:nvGrpSpPr>
          <p:grpSpPr>
            <a:xfrm>
              <a:off x="3892304" y="1633861"/>
              <a:ext cx="1338860" cy="1338860"/>
              <a:chOff x="2990266" y="3001512"/>
              <a:chExt cx="1708770" cy="1708770"/>
            </a:xfrm>
          </p:grpSpPr>
          <p:sp>
            <p:nvSpPr>
              <p:cNvPr id="69" name="타원 68"/>
              <p:cNvSpPr/>
              <p:nvPr/>
            </p:nvSpPr>
            <p:spPr>
              <a:xfrm>
                <a:off x="2990266" y="3001512"/>
                <a:ext cx="1708770" cy="170877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8E8"/>
                  </a:gs>
                  <a:gs pos="100000">
                    <a:srgbClr val="F3F3F3"/>
                  </a:gs>
                </a:gsLst>
                <a:lin ang="18900000" scaled="1"/>
                <a:tileRect/>
              </a:gradFill>
              <a:ln w="9525">
                <a:solidFill>
                  <a:srgbClr val="969696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3085198" y="3096444"/>
                <a:ext cx="1518906" cy="1518906"/>
              </a:xfrm>
              <a:prstGeom prst="ellips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50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원형 74"/>
              <p:cNvSpPr/>
              <p:nvPr/>
            </p:nvSpPr>
            <p:spPr>
              <a:xfrm>
                <a:off x="3085050" y="3096297"/>
                <a:ext cx="1519200" cy="1519200"/>
              </a:xfrm>
              <a:prstGeom prst="pie">
                <a:avLst>
                  <a:gd name="adj1" fmla="val 10800000"/>
                  <a:gd name="adj2" fmla="val 2603"/>
                </a:avLst>
              </a:prstGeom>
              <a:gradFill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15000"/>
                    </a:srgbClr>
                  </a:gs>
                </a:gsLst>
                <a:lin ang="5400000" scaled="0"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막힌 원호 75"/>
              <p:cNvSpPr/>
              <p:nvPr/>
            </p:nvSpPr>
            <p:spPr>
              <a:xfrm>
                <a:off x="3106814" y="3120441"/>
                <a:ext cx="1480436" cy="1480436"/>
              </a:xfrm>
              <a:prstGeom prst="blockArc">
                <a:avLst>
                  <a:gd name="adj1" fmla="val 10800000"/>
                  <a:gd name="adj2" fmla="val 0"/>
                  <a:gd name="adj3" fmla="val 749"/>
                </a:avLst>
              </a:prstGeom>
              <a:gradFill>
                <a:gsLst>
                  <a:gs pos="50000">
                    <a:srgbClr val="FFFFFF"/>
                  </a:gs>
                  <a:gs pos="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직사각형 108"/>
            <p:cNvSpPr/>
            <p:nvPr/>
          </p:nvSpPr>
          <p:spPr>
            <a:xfrm>
              <a:off x="4240359" y="2087402"/>
              <a:ext cx="61555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지정신청</a:t>
              </a:r>
              <a:endPara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872446" y="2399210"/>
              <a:ext cx="137455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일반기업</a:t>
              </a:r>
              <a:endParaRPr lang="en-US" altLang="ko-KR" sz="1100" b="1" dirty="0">
                <a:solidFill>
                  <a:srgbClr val="FFFFFF"/>
                </a:solidFill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그룹 3"/>
          <p:cNvGrpSpPr/>
          <p:nvPr/>
        </p:nvGrpSpPr>
        <p:grpSpPr>
          <a:xfrm>
            <a:off x="3872446" y="4552401"/>
            <a:ext cx="1374550" cy="1338860"/>
            <a:chOff x="3872446" y="4125414"/>
            <a:chExt cx="1374550" cy="1338860"/>
          </a:xfrm>
        </p:grpSpPr>
        <p:grpSp>
          <p:nvGrpSpPr>
            <p:cNvPr id="9" name="그룹 53"/>
            <p:cNvGrpSpPr/>
            <p:nvPr/>
          </p:nvGrpSpPr>
          <p:grpSpPr>
            <a:xfrm>
              <a:off x="3892304" y="4125414"/>
              <a:ext cx="1338860" cy="1338860"/>
              <a:chOff x="2990266" y="3001512"/>
              <a:chExt cx="1708770" cy="1708770"/>
            </a:xfrm>
          </p:grpSpPr>
          <p:sp>
            <p:nvSpPr>
              <p:cNvPr id="55" name="타원 54"/>
              <p:cNvSpPr/>
              <p:nvPr/>
            </p:nvSpPr>
            <p:spPr>
              <a:xfrm>
                <a:off x="2990266" y="3001512"/>
                <a:ext cx="1708770" cy="170877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8E8"/>
                  </a:gs>
                  <a:gs pos="100000">
                    <a:srgbClr val="F3F3F3"/>
                  </a:gs>
                </a:gsLst>
                <a:lin ang="18900000" scaled="1"/>
                <a:tileRect/>
              </a:gradFill>
              <a:ln w="9525">
                <a:solidFill>
                  <a:srgbClr val="969696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>
                <a:off x="3085198" y="3096444"/>
                <a:ext cx="1518906" cy="1518906"/>
              </a:xfrm>
              <a:prstGeom prst="ellipse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원형 57"/>
              <p:cNvSpPr/>
              <p:nvPr/>
            </p:nvSpPr>
            <p:spPr>
              <a:xfrm>
                <a:off x="3085050" y="3096297"/>
                <a:ext cx="1519200" cy="1519200"/>
              </a:xfrm>
              <a:prstGeom prst="pie">
                <a:avLst>
                  <a:gd name="adj1" fmla="val 10800000"/>
                  <a:gd name="adj2" fmla="val 2603"/>
                </a:avLst>
              </a:prstGeom>
              <a:gradFill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15000"/>
                    </a:srgbClr>
                  </a:gs>
                </a:gsLst>
                <a:lin ang="5400000" scaled="0"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막힌 원호 58"/>
              <p:cNvSpPr/>
              <p:nvPr/>
            </p:nvSpPr>
            <p:spPr>
              <a:xfrm>
                <a:off x="3106814" y="3120441"/>
                <a:ext cx="1480436" cy="1480436"/>
              </a:xfrm>
              <a:prstGeom prst="blockArc">
                <a:avLst>
                  <a:gd name="adj1" fmla="val 10800000"/>
                  <a:gd name="adj2" fmla="val 0"/>
                  <a:gd name="adj3" fmla="val 749"/>
                </a:avLst>
              </a:prstGeom>
              <a:gradFill>
                <a:gsLst>
                  <a:gs pos="50000">
                    <a:srgbClr val="FFFFFF"/>
                  </a:gs>
                  <a:gs pos="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직사각형 59"/>
            <p:cNvSpPr/>
            <p:nvPr/>
          </p:nvSpPr>
          <p:spPr>
            <a:xfrm>
              <a:off x="4009528" y="4578956"/>
              <a:ext cx="1077218" cy="16158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50" dirty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온라인사업보고서</a:t>
              </a:r>
              <a:endParaRPr lang="en-US" altLang="ko-KR" sz="105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72446" y="4898458"/>
              <a:ext cx="137455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000" b="1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인증 </a:t>
              </a:r>
              <a:r>
                <a:rPr lang="ko-KR" altLang="en-US" sz="1000" b="1" dirty="0" err="1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사회적기업</a:t>
              </a:r>
              <a:endParaRPr lang="en-US" altLang="ko-KR" sz="1000" b="1" dirty="0">
                <a:solidFill>
                  <a:srgbClr val="FFFFFF"/>
                </a:solidFill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그룹 2"/>
          <p:cNvGrpSpPr/>
          <p:nvPr/>
        </p:nvGrpSpPr>
        <p:grpSpPr>
          <a:xfrm>
            <a:off x="5076056" y="3294012"/>
            <a:ext cx="1374550" cy="1338860"/>
            <a:chOff x="5076056" y="2867025"/>
            <a:chExt cx="1374550" cy="1338860"/>
          </a:xfrm>
        </p:grpSpPr>
        <p:grpSp>
          <p:nvGrpSpPr>
            <p:cNvPr id="11" name="그룹 61"/>
            <p:cNvGrpSpPr/>
            <p:nvPr/>
          </p:nvGrpSpPr>
          <p:grpSpPr>
            <a:xfrm>
              <a:off x="5079720" y="2867025"/>
              <a:ext cx="1338860" cy="1338860"/>
              <a:chOff x="2753033" y="2838446"/>
              <a:chExt cx="1708770" cy="1708770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2753033" y="2838446"/>
                <a:ext cx="1708770" cy="170877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8E8"/>
                  </a:gs>
                  <a:gs pos="100000">
                    <a:srgbClr val="F3F3F3"/>
                  </a:gs>
                </a:gsLst>
                <a:lin ang="18900000" scaled="1"/>
                <a:tileRect/>
              </a:gradFill>
              <a:ln w="9525">
                <a:solidFill>
                  <a:srgbClr val="969696"/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2847965" y="2933378"/>
                <a:ext cx="1518906" cy="1518906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원형 71"/>
              <p:cNvSpPr/>
              <p:nvPr/>
            </p:nvSpPr>
            <p:spPr>
              <a:xfrm>
                <a:off x="2847818" y="2933231"/>
                <a:ext cx="1519200" cy="1519200"/>
              </a:xfrm>
              <a:prstGeom prst="pie">
                <a:avLst>
                  <a:gd name="adj1" fmla="val 10800000"/>
                  <a:gd name="adj2" fmla="val 2603"/>
                </a:avLst>
              </a:prstGeom>
              <a:gradFill>
                <a:gsLst>
                  <a:gs pos="0">
                    <a:srgbClr val="FFFFFF">
                      <a:alpha val="15000"/>
                    </a:srgbClr>
                  </a:gs>
                  <a:gs pos="100000">
                    <a:srgbClr val="FFFFFF">
                      <a:alpha val="15000"/>
                    </a:srgbClr>
                  </a:gs>
                </a:gsLst>
                <a:lin ang="5400000" scaled="0"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막힌 원호 72"/>
              <p:cNvSpPr/>
              <p:nvPr/>
            </p:nvSpPr>
            <p:spPr>
              <a:xfrm>
                <a:off x="2869581" y="2957375"/>
                <a:ext cx="1480436" cy="1480436"/>
              </a:xfrm>
              <a:prstGeom prst="blockArc">
                <a:avLst>
                  <a:gd name="adj1" fmla="val 10800000"/>
                  <a:gd name="adj2" fmla="val 0"/>
                  <a:gd name="adj3" fmla="val 749"/>
                </a:avLst>
              </a:prstGeom>
              <a:gradFill>
                <a:gsLst>
                  <a:gs pos="50000">
                    <a:srgbClr val="FFFFFF"/>
                  </a:gs>
                  <a:gs pos="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직사각형 73"/>
            <p:cNvSpPr/>
            <p:nvPr/>
          </p:nvSpPr>
          <p:spPr>
            <a:xfrm>
              <a:off x="5290081" y="3320567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재정지원신청</a:t>
              </a:r>
              <a:endParaRPr lang="en-US" altLang="ko-KR" sz="12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76056" y="3563125"/>
              <a:ext cx="137455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000" b="1" dirty="0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예비 및 인증</a:t>
              </a:r>
              <a:endParaRPr lang="en-US" altLang="ko-KR" sz="1000" b="1" dirty="0">
                <a:solidFill>
                  <a:srgbClr val="FFFFFF"/>
                </a:solidFill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ko-KR" altLang="en-US" sz="1000" b="1" dirty="0" err="1">
                  <a:solidFill>
                    <a:srgbClr val="FFFFFF"/>
                  </a:solidFill>
                  <a:effectLst>
                    <a:outerShdw blurRad="63500" sx="101000" sy="101000" algn="ctr" rotWithShape="0">
                      <a:prstClr val="black">
                        <a:alpha val="30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사회적기업</a:t>
              </a:r>
              <a:endParaRPr lang="en-US" altLang="ko-KR" sz="1000" b="1" dirty="0">
                <a:solidFill>
                  <a:srgbClr val="FFFFFF"/>
                </a:solidFill>
                <a:effectLst>
                  <a:outerShdw blurRad="63500" sx="101000" sy="101000" algn="ctr" rotWithShape="0">
                    <a:prstClr val="black">
                      <a:alpha val="30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11690" y="2430224"/>
            <a:ext cx="25641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인증신청</a:t>
            </a:r>
            <a:r>
              <a:rPr lang="en-US" altLang="ko-KR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.</a:t>
            </a:r>
          </a:p>
          <a:p>
            <a:pPr lvl="0" algn="r"/>
            <a:r>
              <a:rPr lang="ko-KR" altLang="en-US" sz="105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일반 및 </a:t>
            </a:r>
            <a:r>
              <a:rPr lang="ko-KR" altLang="en-US" sz="105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예비사회적기업은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언제든지 인증 </a:t>
            </a:r>
            <a:r>
              <a:rPr lang="ko-KR" altLang="en-US" sz="1050" dirty="0" err="1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사회적기업으로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인증 신청을 할 수 있다</a:t>
            </a:r>
            <a:r>
              <a:rPr lang="en-US" altLang="ko-KR" sz="1200" dirty="0">
                <a:latin typeface="Arial" pitchFamily="34" charset="0"/>
                <a:ea typeface="HY견고딕" pitchFamily="18" charset="-127"/>
                <a:cs typeface="Arial" pitchFamily="34" charset="0"/>
              </a:rPr>
              <a:t>.</a:t>
            </a:r>
            <a:endParaRPr lang="en-US" altLang="ko-KR" sz="200" dirty="0"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1690" y="4897199"/>
            <a:ext cx="25641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온라인 사업보고서</a:t>
            </a:r>
            <a:r>
              <a:rPr lang="en-US" altLang="ko-KR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.</a:t>
            </a:r>
          </a:p>
          <a:p>
            <a:pPr lvl="0" algn="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인증 </a:t>
            </a:r>
            <a:r>
              <a:rPr lang="ko-KR" altLang="en-US" sz="1000" dirty="0" err="1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사회적기업은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상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하반기에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온라인 </a:t>
            </a:r>
            <a:endParaRPr lang="en-US" altLang="ko-KR" sz="1000" dirty="0" smtClean="0"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lvl="0" algn="r"/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사업보고서를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작성하여 제출한다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en-US" altLang="ko-KR" sz="1200" dirty="0"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r"/>
            <a:endParaRPr lang="en-US" altLang="ko-KR" sz="200" dirty="0">
              <a:solidFill>
                <a:srgbClr val="539DDB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49094" y="2430224"/>
            <a:ext cx="2564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지정신청</a:t>
            </a:r>
            <a:r>
              <a:rPr lang="en-US" altLang="ko-KR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.</a:t>
            </a:r>
          </a:p>
          <a:p>
            <a:pPr lvl="0"/>
            <a:r>
              <a:rPr lang="ko-KR" altLang="en-US" sz="1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일반 기업의 경우 각 광역지역별 지정공고에 따라 </a:t>
            </a:r>
            <a:r>
              <a:rPr lang="ko-KR" altLang="en-US" sz="10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예비사회적기업</a:t>
            </a:r>
            <a:r>
              <a:rPr lang="ko-KR" altLang="en-US" sz="1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지정을 신청 할 수 있다</a:t>
            </a:r>
            <a:r>
              <a:rPr lang="en-US" altLang="ko-KR" sz="1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en-US" altLang="ko-KR" sz="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49094" y="4897199"/>
            <a:ext cx="256416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재정지원 신청</a:t>
            </a:r>
            <a:r>
              <a:rPr lang="en-US" altLang="ko-KR" sz="1200" dirty="0">
                <a:solidFill>
                  <a:srgbClr val="FFFF00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.</a:t>
            </a:r>
          </a:p>
          <a:p>
            <a:pPr lvl="0"/>
            <a:r>
              <a:rPr lang="ko-KR" altLang="en-US" sz="1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예비 및 인증사회적기업은 지역별 광역별로 공고되는 재정지원사업에 재정지원 신청을 하여 지원금을 지원받을 수 있다</a:t>
            </a:r>
            <a:r>
              <a:rPr lang="en-US" altLang="ko-KR" sz="10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endParaRPr lang="en-US" altLang="ko-KR" sz="200" dirty="0">
              <a:solidFill>
                <a:schemeClr val="bg1"/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468313" y="1027014"/>
            <a:ext cx="8434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200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기업회원이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회원가입 후 사용할 수 있는 기능은 지정신청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,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인증신청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,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재정지원신청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,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온라인사업보고서 등이 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.</a:t>
            </a:r>
            <a:endParaRPr kumimoji="0" lang="ko-KR" altLang="en-US" sz="1200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46" name="그림 4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4712" y="3523868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3568" y="6329416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www.seis.or.kr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39553" y="2564904"/>
            <a:ext cx="8242208" cy="917734"/>
            <a:chOff x="827584" y="4680004"/>
            <a:chExt cx="7776864" cy="86592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187624" y="4897852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69"/>
            <p:cNvGrpSpPr/>
            <p:nvPr/>
          </p:nvGrpSpPr>
          <p:grpSpPr>
            <a:xfrm>
              <a:off x="827584" y="4680004"/>
              <a:ext cx="7776864" cy="497481"/>
              <a:chOff x="2118696" y="1636018"/>
              <a:chExt cx="6485752" cy="414889"/>
            </a:xfrm>
          </p:grpSpPr>
          <p:sp>
            <p:nvSpPr>
              <p:cNvPr id="18" name="모서리가 둥근 직사각형 17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2883617" y="4785741"/>
              <a:ext cx="3479801" cy="34848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재정지원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03400" y="5194067"/>
              <a:ext cx="5840236" cy="30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(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예비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)</a:t>
              </a:r>
              <a:r>
                <a:rPr lang="ko-KR" alt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사회적기업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 재정지원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167528" y="4824173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grpSp>
        <p:nvGrpSpPr>
          <p:cNvPr id="227" name="그룹 226"/>
          <p:cNvGrpSpPr/>
          <p:nvPr/>
        </p:nvGrpSpPr>
        <p:grpSpPr>
          <a:xfrm>
            <a:off x="323528" y="1608974"/>
            <a:ext cx="8429684" cy="4794122"/>
            <a:chOff x="249622" y="1757014"/>
            <a:chExt cx="8429684" cy="4794122"/>
          </a:xfrm>
        </p:grpSpPr>
        <p:grpSp>
          <p:nvGrpSpPr>
            <p:cNvPr id="51" name="그룹 13"/>
            <p:cNvGrpSpPr/>
            <p:nvPr/>
          </p:nvGrpSpPr>
          <p:grpSpPr>
            <a:xfrm>
              <a:off x="4393026" y="3636767"/>
              <a:ext cx="1355414" cy="559121"/>
              <a:chOff x="466095" y="3195171"/>
              <a:chExt cx="2161689" cy="593869"/>
            </a:xfrm>
          </p:grpSpPr>
          <p:grpSp>
            <p:nvGrpSpPr>
              <p:cNvPr id="52" name="그룹 43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54" name="모서리가 둥근 직사각형 53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55" name="모서리가 둥근 직사각형 54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56" name="모서리가 둥근 직사각형 55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7" name="타원 56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25416" y="3327681"/>
                  <a:ext cx="2017800" cy="34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5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접수</a:t>
                  </a:r>
                  <a:endParaRPr lang="ko-KR" altLang="en-US" sz="1500" dirty="0"/>
                </a:p>
              </p:txBody>
            </p:sp>
            <p:sp>
              <p:nvSpPr>
                <p:cNvPr id="62" name="타원 61"/>
                <p:cNvSpPr/>
                <p:nvPr/>
              </p:nvSpPr>
              <p:spPr>
                <a:xfrm>
                  <a:off x="579810" y="3410025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3" name="타원 52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63" name="그룹 38"/>
            <p:cNvGrpSpPr/>
            <p:nvPr/>
          </p:nvGrpSpPr>
          <p:grpSpPr>
            <a:xfrm>
              <a:off x="249654" y="2685708"/>
              <a:ext cx="1714512" cy="593869"/>
              <a:chOff x="466095" y="3195171"/>
              <a:chExt cx="2161689" cy="593869"/>
            </a:xfrm>
          </p:grpSpPr>
          <p:grpSp>
            <p:nvGrpSpPr>
              <p:cNvPr id="64" name="그룹 152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66" name="모서리가 둥근 직사각형 65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67" name="모서리가 둥근 직사각형 66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71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68" name="모서리가 둥근 직사각형 67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69" name="타원 68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525415" y="3327681"/>
                  <a:ext cx="201780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5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재정공모등록</a:t>
                  </a:r>
                  <a:endParaRPr lang="ko-KR" altLang="en-US" sz="1500" dirty="0"/>
                </a:p>
              </p:txBody>
            </p:sp>
            <p:sp>
              <p:nvSpPr>
                <p:cNvPr id="73" name="타원 72"/>
                <p:cNvSpPr/>
                <p:nvPr/>
              </p:nvSpPr>
              <p:spPr>
                <a:xfrm>
                  <a:off x="579808" y="3410024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5" name="타원 64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74" name="그룹 50"/>
            <p:cNvGrpSpPr/>
            <p:nvPr/>
          </p:nvGrpSpPr>
          <p:grpSpPr>
            <a:xfrm>
              <a:off x="2464200" y="3136701"/>
              <a:ext cx="1357322" cy="495458"/>
              <a:chOff x="466095" y="3195171"/>
              <a:chExt cx="2161689" cy="593869"/>
            </a:xfrm>
          </p:grpSpPr>
          <p:grpSp>
            <p:nvGrpSpPr>
              <p:cNvPr id="75" name="그룹 174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78" name="모서리가 둥근 직사각형 77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FFB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0" name="타원 79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25415" y="3327681"/>
                  <a:ext cx="2017800" cy="387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5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재정신청</a:t>
                  </a:r>
                  <a:endParaRPr lang="ko-KR" altLang="en-US" sz="1500"/>
                </a:p>
              </p:txBody>
            </p:sp>
            <p:sp>
              <p:nvSpPr>
                <p:cNvPr id="84" name="타원 83"/>
                <p:cNvSpPr/>
                <p:nvPr/>
              </p:nvSpPr>
              <p:spPr>
                <a:xfrm>
                  <a:off x="579809" y="3410024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6" name="타원 75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85" name="그룹 84"/>
            <p:cNvGrpSpPr/>
            <p:nvPr/>
          </p:nvGrpSpPr>
          <p:grpSpPr>
            <a:xfrm>
              <a:off x="4393026" y="4338764"/>
              <a:ext cx="1355414" cy="559121"/>
              <a:chOff x="466095" y="3195171"/>
              <a:chExt cx="2161689" cy="593869"/>
            </a:xfrm>
          </p:grpSpPr>
          <p:grpSp>
            <p:nvGrpSpPr>
              <p:cNvPr id="86" name="그룹 43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89" name="모서리가 둥근 직사각형 88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90" name="모서리가 둥근 직사각형 89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1" name="타원 90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525416" y="3327679"/>
                  <a:ext cx="2017800" cy="343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5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검토보고서</a:t>
                  </a:r>
                  <a:endParaRPr lang="ko-KR" altLang="en-US" sz="1500"/>
                </a:p>
              </p:txBody>
            </p:sp>
            <p:sp>
              <p:nvSpPr>
                <p:cNvPr id="95" name="타원 94"/>
                <p:cNvSpPr/>
                <p:nvPr/>
              </p:nvSpPr>
              <p:spPr>
                <a:xfrm>
                  <a:off x="579810" y="3410025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7" name="타원 86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>
              <a:off x="4393026" y="5053144"/>
              <a:ext cx="1355414" cy="559121"/>
              <a:chOff x="466095" y="3195171"/>
              <a:chExt cx="2161689" cy="593869"/>
            </a:xfrm>
          </p:grpSpPr>
          <p:grpSp>
            <p:nvGrpSpPr>
              <p:cNvPr id="97" name="그룹 43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99" name="모서리가 둥근 직사각형 98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00" name="모서리가 둥근 직사각형 99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01" name="모서리가 둥근 직사각형 100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2" name="타원 101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525416" y="3327679"/>
                  <a:ext cx="2017800" cy="326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r>
                    <a:rPr lang="ko-KR" altLang="en-US" sz="1400" b="1" dirty="0" err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차심사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ko-KR" alt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서류</a:t>
                  </a:r>
                  <a:r>
                    <a:rPr lang="en-US" altLang="ko-KR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ko-KR" altLang="en-US" sz="1400" dirty="0"/>
                </a:p>
              </p:txBody>
            </p:sp>
            <p:sp>
              <p:nvSpPr>
                <p:cNvPr id="112" name="타원 111"/>
                <p:cNvSpPr/>
                <p:nvPr/>
              </p:nvSpPr>
              <p:spPr>
                <a:xfrm>
                  <a:off x="579810" y="3410025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8" name="타원 97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113" name="그룹 106"/>
            <p:cNvGrpSpPr/>
            <p:nvPr/>
          </p:nvGrpSpPr>
          <p:grpSpPr>
            <a:xfrm>
              <a:off x="7250546" y="2685708"/>
              <a:ext cx="1428760" cy="593869"/>
              <a:chOff x="466095" y="3195171"/>
              <a:chExt cx="2161689" cy="593869"/>
            </a:xfrm>
          </p:grpSpPr>
          <p:grpSp>
            <p:nvGrpSpPr>
              <p:cNvPr id="117" name="그룹 152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120" name="모서리가 둥근 직사각형 119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21" name="모서리가 둥근 직사각형 120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71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22" name="모서리가 둥근 직사각형 121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3" name="타원 122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525415" y="3327681"/>
                  <a:ext cx="201780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5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심사진행</a:t>
                  </a:r>
                  <a:endParaRPr lang="ko-KR" altLang="en-US" sz="1500"/>
                </a:p>
              </p:txBody>
            </p:sp>
            <p:sp>
              <p:nvSpPr>
                <p:cNvPr id="130" name="타원 129"/>
                <p:cNvSpPr/>
                <p:nvPr/>
              </p:nvSpPr>
              <p:spPr>
                <a:xfrm>
                  <a:off x="579809" y="3410024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8" name="타원 117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131" name="그룹 117"/>
            <p:cNvGrpSpPr/>
            <p:nvPr/>
          </p:nvGrpSpPr>
          <p:grpSpPr>
            <a:xfrm>
              <a:off x="7250546" y="4092103"/>
              <a:ext cx="1428760" cy="593869"/>
              <a:chOff x="466095" y="3195171"/>
              <a:chExt cx="2161689" cy="593869"/>
            </a:xfrm>
          </p:grpSpPr>
          <p:grpSp>
            <p:nvGrpSpPr>
              <p:cNvPr id="132" name="그룹 152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134" name="모서리가 둥근 직사각형 133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35" name="모서리가 둥근 직사각형 134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71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36" name="모서리가 둥근 직사각형 135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7" name="타원 136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525415" y="3327681"/>
                  <a:ext cx="201780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5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심사결과</a:t>
                  </a:r>
                  <a:endParaRPr lang="ko-KR" altLang="en-US" sz="1500"/>
                </a:p>
              </p:txBody>
            </p:sp>
            <p:sp>
              <p:nvSpPr>
                <p:cNvPr id="144" name="타원 143"/>
                <p:cNvSpPr/>
                <p:nvPr/>
              </p:nvSpPr>
              <p:spPr>
                <a:xfrm>
                  <a:off x="579809" y="3410024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3" name="타원 132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148" name="그룹 139"/>
            <p:cNvGrpSpPr/>
            <p:nvPr/>
          </p:nvGrpSpPr>
          <p:grpSpPr>
            <a:xfrm>
              <a:off x="7250546" y="5092235"/>
              <a:ext cx="1428760" cy="593869"/>
              <a:chOff x="466095" y="3195171"/>
              <a:chExt cx="2161689" cy="593869"/>
            </a:xfrm>
          </p:grpSpPr>
          <p:grpSp>
            <p:nvGrpSpPr>
              <p:cNvPr id="150" name="그룹 152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152" name="모서리가 둥근 직사각형 151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54" name="모서리가 둥근 직사각형 153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719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55" name="모서리가 둥근 직사각형 154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6" name="타원 155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525415" y="3327681"/>
                  <a:ext cx="201780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5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선정</a:t>
                  </a:r>
                  <a:endParaRPr lang="ko-KR" altLang="en-US" sz="1500"/>
                </a:p>
              </p:txBody>
            </p:sp>
            <p:sp>
              <p:nvSpPr>
                <p:cNvPr id="160" name="타원 159"/>
                <p:cNvSpPr/>
                <p:nvPr/>
              </p:nvSpPr>
              <p:spPr>
                <a:xfrm>
                  <a:off x="579809" y="3410024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1" name="타원 150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161" name="그룹 177"/>
            <p:cNvGrpSpPr/>
            <p:nvPr/>
          </p:nvGrpSpPr>
          <p:grpSpPr>
            <a:xfrm>
              <a:off x="249622" y="1757014"/>
              <a:ext cx="1643074" cy="785818"/>
              <a:chOff x="745900" y="4729320"/>
              <a:chExt cx="3705224" cy="785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직사각형 161"/>
              <p:cNvSpPr/>
              <p:nvPr/>
            </p:nvSpPr>
            <p:spPr>
              <a:xfrm>
                <a:off x="745900" y="4729320"/>
                <a:ext cx="3705224" cy="785818"/>
              </a:xfrm>
              <a:prstGeom prst="rect">
                <a:avLst/>
              </a:prstGeom>
              <a:solidFill>
                <a:srgbClr val="719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직사각형 162"/>
              <p:cNvSpPr/>
              <p:nvPr/>
            </p:nvSpPr>
            <p:spPr>
              <a:xfrm>
                <a:off x="788545" y="4768945"/>
                <a:ext cx="3624127" cy="3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96D2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직사각형 163"/>
              <p:cNvSpPr/>
              <p:nvPr/>
            </p:nvSpPr>
            <p:spPr>
              <a:xfrm>
                <a:off x="838513" y="4977659"/>
                <a:ext cx="3456383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광역자치단체</a:t>
                </a:r>
                <a:endPara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5" name="Shape 185"/>
            <p:cNvCxnSpPr/>
            <p:nvPr/>
          </p:nvCxnSpPr>
          <p:spPr>
            <a:xfrm>
              <a:off x="1964166" y="2982643"/>
              <a:ext cx="1178695" cy="154058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hape 186"/>
            <p:cNvCxnSpPr/>
            <p:nvPr/>
          </p:nvCxnSpPr>
          <p:spPr>
            <a:xfrm>
              <a:off x="3821522" y="3384430"/>
              <a:ext cx="1249211" cy="252337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hape 189"/>
            <p:cNvCxnSpPr/>
            <p:nvPr/>
          </p:nvCxnSpPr>
          <p:spPr>
            <a:xfrm rot="5400000">
              <a:off x="4999295" y="4267326"/>
              <a:ext cx="142876" cy="1588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hape 193"/>
            <p:cNvCxnSpPr/>
            <p:nvPr/>
          </p:nvCxnSpPr>
          <p:spPr>
            <a:xfrm rot="5400000">
              <a:off x="4974081" y="4988779"/>
              <a:ext cx="187546" cy="5758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hape 196"/>
            <p:cNvCxnSpPr>
              <a:stCxn id="99" idx="3"/>
              <a:endCxn id="120" idx="1"/>
            </p:cNvCxnSpPr>
            <p:nvPr/>
          </p:nvCxnSpPr>
          <p:spPr>
            <a:xfrm flipV="1">
              <a:off x="5748440" y="2982643"/>
              <a:ext cx="1502106" cy="2350062"/>
            </a:xfrm>
            <a:prstGeom prst="bentConnector3">
              <a:avLst>
                <a:gd name="adj1" fmla="val 50000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그룹 217"/>
            <p:cNvGrpSpPr/>
            <p:nvPr/>
          </p:nvGrpSpPr>
          <p:grpSpPr>
            <a:xfrm>
              <a:off x="2321324" y="1757014"/>
              <a:ext cx="1500198" cy="785818"/>
              <a:chOff x="4689661" y="3861049"/>
              <a:chExt cx="3699825" cy="785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2" name="직사각형 171"/>
              <p:cNvSpPr/>
              <p:nvPr/>
            </p:nvSpPr>
            <p:spPr>
              <a:xfrm>
                <a:off x="4689661" y="3861049"/>
                <a:ext cx="3699825" cy="785818"/>
              </a:xfrm>
              <a:prstGeom prst="rect">
                <a:avLst/>
              </a:prstGeom>
              <a:solidFill>
                <a:srgbClr val="FFB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직사각형 172"/>
              <p:cNvSpPr/>
              <p:nvPr/>
            </p:nvSpPr>
            <p:spPr>
              <a:xfrm>
                <a:off x="4726908" y="3900674"/>
                <a:ext cx="3624127" cy="3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FFE029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직사각형 173"/>
              <p:cNvSpPr/>
              <p:nvPr/>
            </p:nvSpPr>
            <p:spPr>
              <a:xfrm>
                <a:off x="4812444" y="4109388"/>
                <a:ext cx="3456384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6" name="그룹 221"/>
            <p:cNvGrpSpPr/>
            <p:nvPr/>
          </p:nvGrpSpPr>
          <p:grpSpPr>
            <a:xfrm>
              <a:off x="4535902" y="1757014"/>
              <a:ext cx="1643074" cy="785818"/>
              <a:chOff x="2857488" y="2000240"/>
              <a:chExt cx="3702836" cy="785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8" name="직사각형 177"/>
              <p:cNvSpPr/>
              <p:nvPr/>
            </p:nvSpPr>
            <p:spPr>
              <a:xfrm>
                <a:off x="2857488" y="2000240"/>
                <a:ext cx="3702836" cy="78581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직사각형 181"/>
              <p:cNvSpPr/>
              <p:nvPr/>
            </p:nvSpPr>
            <p:spPr>
              <a:xfrm>
                <a:off x="2900126" y="2039865"/>
                <a:ext cx="3624127" cy="3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00B0F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2950094" y="2159985"/>
                <a:ext cx="345638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기초자치단체</a:t>
                </a:r>
                <a:endPara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ko-KR" altLang="en-US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지원기관</a:t>
                </a:r>
                <a:r>
                  <a:rPr lang="en-US" altLang="ko-KR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p:grpSp>
        <p:grpSp>
          <p:nvGrpSpPr>
            <p:cNvPr id="185" name="그룹 222"/>
            <p:cNvGrpSpPr/>
            <p:nvPr/>
          </p:nvGrpSpPr>
          <p:grpSpPr>
            <a:xfrm>
              <a:off x="7036232" y="1757014"/>
              <a:ext cx="1643074" cy="785818"/>
              <a:chOff x="745900" y="4729320"/>
              <a:chExt cx="3705224" cy="785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6" name="직사각형 185"/>
              <p:cNvSpPr/>
              <p:nvPr/>
            </p:nvSpPr>
            <p:spPr>
              <a:xfrm>
                <a:off x="745900" y="4729320"/>
                <a:ext cx="3705224" cy="785818"/>
              </a:xfrm>
              <a:prstGeom prst="rect">
                <a:avLst/>
              </a:prstGeom>
              <a:solidFill>
                <a:srgbClr val="719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직사각형 186"/>
              <p:cNvSpPr/>
              <p:nvPr/>
            </p:nvSpPr>
            <p:spPr>
              <a:xfrm>
                <a:off x="788545" y="4768945"/>
                <a:ext cx="3624127" cy="396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rgbClr val="96D2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직사각형 187"/>
              <p:cNvSpPr/>
              <p:nvPr/>
            </p:nvSpPr>
            <p:spPr>
              <a:xfrm>
                <a:off x="838513" y="4977659"/>
                <a:ext cx="3456383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광역자치단체</a:t>
                </a:r>
                <a:endPara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9" name="그룹 50"/>
            <p:cNvGrpSpPr/>
            <p:nvPr/>
          </p:nvGrpSpPr>
          <p:grpSpPr>
            <a:xfrm>
              <a:off x="2357430" y="6055677"/>
              <a:ext cx="1529260" cy="495459"/>
              <a:chOff x="296052" y="3195171"/>
              <a:chExt cx="2435521" cy="593869"/>
            </a:xfrm>
          </p:grpSpPr>
          <p:grpSp>
            <p:nvGrpSpPr>
              <p:cNvPr id="190" name="그룹 174"/>
              <p:cNvGrpSpPr/>
              <p:nvPr/>
            </p:nvGrpSpPr>
            <p:grpSpPr>
              <a:xfrm>
                <a:off x="296052" y="3195171"/>
                <a:ext cx="2435521" cy="593869"/>
                <a:chOff x="296052" y="3212976"/>
                <a:chExt cx="2435521" cy="593869"/>
              </a:xfrm>
            </p:grpSpPr>
            <p:sp>
              <p:nvSpPr>
                <p:cNvPr id="192" name="모서리가 둥근 직사각형 191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193" name="모서리가 둥근 직사각형 192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FFB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4" name="모서리가 둥근 직사각형 193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5" name="타원 194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296052" y="3317482"/>
                  <a:ext cx="2435521" cy="368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일자리사업참여</a:t>
                  </a:r>
                  <a:endParaRPr lang="ko-KR" altLang="en-US" sz="1400" dirty="0"/>
                </a:p>
              </p:txBody>
            </p:sp>
            <p:sp>
              <p:nvSpPr>
                <p:cNvPr id="199" name="타원 198"/>
                <p:cNvSpPr/>
                <p:nvPr/>
              </p:nvSpPr>
              <p:spPr>
                <a:xfrm>
                  <a:off x="579810" y="3410024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1" name="타원 190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cxnSp>
          <p:nvCxnSpPr>
            <p:cNvPr id="200" name="Shape 196"/>
            <p:cNvCxnSpPr>
              <a:stCxn id="152" idx="1"/>
            </p:cNvCxnSpPr>
            <p:nvPr/>
          </p:nvCxnSpPr>
          <p:spPr>
            <a:xfrm rot="10800000" flipV="1">
              <a:off x="5749234" y="5389170"/>
              <a:ext cx="1501312" cy="602924"/>
            </a:xfrm>
            <a:prstGeom prst="bentConnector3">
              <a:avLst>
                <a:gd name="adj1" fmla="val 50000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1" name="그룹 95"/>
            <p:cNvGrpSpPr/>
            <p:nvPr/>
          </p:nvGrpSpPr>
          <p:grpSpPr>
            <a:xfrm>
              <a:off x="4393820" y="5730214"/>
              <a:ext cx="1355414" cy="559121"/>
              <a:chOff x="466095" y="3195171"/>
              <a:chExt cx="2161689" cy="593869"/>
            </a:xfrm>
          </p:grpSpPr>
          <p:grpSp>
            <p:nvGrpSpPr>
              <p:cNvPr id="202" name="그룹 43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204" name="모서리가 둥근 직사각형 203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05" name="모서리가 둥근 직사각형 204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007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206" name="모서리가 둥근 직사각형 205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7" name="타원 206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525416" y="3327679"/>
                  <a:ext cx="2017800" cy="326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약정체결</a:t>
                  </a:r>
                  <a:endParaRPr lang="ko-KR" altLang="en-US" sz="1400" dirty="0"/>
                </a:p>
              </p:txBody>
            </p:sp>
            <p:sp>
              <p:nvSpPr>
                <p:cNvPr id="211" name="타원 210"/>
                <p:cNvSpPr/>
                <p:nvPr/>
              </p:nvSpPr>
              <p:spPr>
                <a:xfrm>
                  <a:off x="579810" y="3410025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3" name="타원 202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cxnSp>
          <p:nvCxnSpPr>
            <p:cNvPr id="213" name="Shape 196"/>
            <p:cNvCxnSpPr>
              <a:stCxn id="204" idx="1"/>
            </p:cNvCxnSpPr>
            <p:nvPr/>
          </p:nvCxnSpPr>
          <p:spPr>
            <a:xfrm rot="10800000">
              <a:off x="3071854" y="4193519"/>
              <a:ext cx="1321966" cy="1816256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그룹 50"/>
            <p:cNvGrpSpPr/>
            <p:nvPr/>
          </p:nvGrpSpPr>
          <p:grpSpPr>
            <a:xfrm>
              <a:off x="2448609" y="3709407"/>
              <a:ext cx="1357322" cy="495459"/>
              <a:chOff x="466095" y="3195171"/>
              <a:chExt cx="2161689" cy="593869"/>
            </a:xfrm>
          </p:grpSpPr>
          <p:grpSp>
            <p:nvGrpSpPr>
              <p:cNvPr id="215" name="그룹 174"/>
              <p:cNvGrpSpPr/>
              <p:nvPr/>
            </p:nvGrpSpPr>
            <p:grpSpPr>
              <a:xfrm>
                <a:off x="466095" y="3195171"/>
                <a:ext cx="2161689" cy="593869"/>
                <a:chOff x="466095" y="3212976"/>
                <a:chExt cx="2161689" cy="593869"/>
              </a:xfrm>
            </p:grpSpPr>
            <p:sp>
              <p:nvSpPr>
                <p:cNvPr id="217" name="모서리가 둥근 직사각형 216"/>
                <p:cNvSpPr/>
                <p:nvPr/>
              </p:nvSpPr>
              <p:spPr>
                <a:xfrm>
                  <a:off x="466095" y="3212976"/>
                  <a:ext cx="2161689" cy="593869"/>
                </a:xfrm>
                <a:prstGeom prst="roundRect">
                  <a:avLst>
                    <a:gd name="adj" fmla="val 10251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prstMaterial="metal">
                  <a:bevelT w="254000"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b="1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18" name="모서리가 둥근 직사각형 217"/>
                <p:cNvSpPr/>
                <p:nvPr/>
              </p:nvSpPr>
              <p:spPr>
                <a:xfrm>
                  <a:off x="525948" y="3247270"/>
                  <a:ext cx="2023616" cy="491550"/>
                </a:xfrm>
                <a:prstGeom prst="roundRect">
                  <a:avLst>
                    <a:gd name="adj" fmla="val 15375"/>
                  </a:avLst>
                </a:prstGeom>
                <a:solidFill>
                  <a:srgbClr val="FFB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9" name="모서리가 둥근 직사각형 218"/>
                <p:cNvSpPr/>
                <p:nvPr/>
              </p:nvSpPr>
              <p:spPr>
                <a:xfrm>
                  <a:off x="547036" y="3273893"/>
                  <a:ext cx="1981443" cy="491550"/>
                </a:xfrm>
                <a:prstGeom prst="roundRect">
                  <a:avLst>
                    <a:gd name="adj" fmla="val 7624"/>
                  </a:avLst>
                </a:prstGeom>
                <a:gradFill>
                  <a:gsLst>
                    <a:gs pos="5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55000"/>
                      </a:schemeClr>
                    </a:gs>
                  </a:gsLst>
                  <a:lin ang="5400000" scaled="0"/>
                </a:gra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ko-KR" altLang="en-US" sz="200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20" name="타원 219"/>
                <p:cNvSpPr/>
                <p:nvPr/>
              </p:nvSpPr>
              <p:spPr>
                <a:xfrm>
                  <a:off x="544924" y="3257552"/>
                  <a:ext cx="1980000" cy="56840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/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525415" y="3240371"/>
                  <a:ext cx="2017800" cy="332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224" name="타원 223"/>
                <p:cNvSpPr/>
                <p:nvPr/>
              </p:nvSpPr>
              <p:spPr>
                <a:xfrm>
                  <a:off x="579809" y="3410024"/>
                  <a:ext cx="94956" cy="949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6" name="타원 215"/>
              <p:cNvSpPr/>
              <p:nvPr/>
            </p:nvSpPr>
            <p:spPr>
              <a:xfrm>
                <a:off x="534790" y="3261174"/>
                <a:ext cx="32400" cy="4915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cxnSp>
          <p:nvCxnSpPr>
            <p:cNvPr id="225" name="Shape 193"/>
            <p:cNvCxnSpPr/>
            <p:nvPr/>
          </p:nvCxnSpPr>
          <p:spPr>
            <a:xfrm rot="5400000">
              <a:off x="3001962" y="3701615"/>
              <a:ext cx="187546" cy="5758"/>
            </a:xfrm>
            <a:prstGeom prst="bentConnector3">
              <a:avLst>
                <a:gd name="adj1" fmla="val 50000"/>
              </a:avLst>
            </a:prstGeom>
            <a:ln w="38100"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직사각형 225"/>
            <p:cNvSpPr/>
            <p:nvPr/>
          </p:nvSpPr>
          <p:spPr>
            <a:xfrm>
              <a:off x="2554674" y="3757065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약정체결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/>
              <a:t>재정지원관리</a:t>
            </a:r>
            <a:r>
              <a:rPr lang="en-US" altLang="ko-KR" spc="-150" dirty="0"/>
              <a:t>-</a:t>
            </a:r>
            <a:r>
              <a:rPr lang="ko-KR" altLang="en-US" sz="3600" spc="-150" dirty="0"/>
              <a:t>공모 등록</a:t>
            </a:r>
            <a:r>
              <a:rPr lang="en-US" altLang="ko-KR" sz="3600" spc="-150" dirty="0"/>
              <a:t>(</a:t>
            </a:r>
            <a:r>
              <a:rPr lang="ko-KR" altLang="en-US" sz="3600" spc="-150" dirty="0"/>
              <a:t>일자리</a:t>
            </a:r>
            <a:r>
              <a:rPr lang="en-US" altLang="ko-KR" sz="3600" spc="-150" dirty="0"/>
              <a:t>)</a:t>
            </a:r>
            <a:endParaRPr lang="ko-KR" altLang="en-US" spc="-150" dirty="0"/>
          </a:p>
        </p:txBody>
      </p:sp>
      <p:grpSp>
        <p:nvGrpSpPr>
          <p:cNvPr id="3" name="그룹 34"/>
          <p:cNvGrpSpPr/>
          <p:nvPr/>
        </p:nvGrpSpPr>
        <p:grpSpPr>
          <a:xfrm>
            <a:off x="5364088" y="2420888"/>
            <a:ext cx="1535578" cy="1563134"/>
            <a:chOff x="6804248" y="2060848"/>
            <a:chExt cx="1535578" cy="1563134"/>
          </a:xfrm>
        </p:grpSpPr>
        <p:grpSp>
          <p:nvGrpSpPr>
            <p:cNvPr id="4" name="그룹 187"/>
            <p:cNvGrpSpPr/>
            <p:nvPr/>
          </p:nvGrpSpPr>
          <p:grpSpPr>
            <a:xfrm>
              <a:off x="6804248" y="2060848"/>
              <a:ext cx="1535578" cy="1563134"/>
              <a:chOff x="2915816" y="1628800"/>
              <a:chExt cx="965491" cy="982822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2924936" y="1628800"/>
                <a:ext cx="956371" cy="956370"/>
              </a:xfrm>
              <a:prstGeom prst="ellipse">
                <a:avLst/>
              </a:prstGeom>
              <a:gradFill>
                <a:gsLst>
                  <a:gs pos="36000">
                    <a:srgbClr val="C7C2BD"/>
                  </a:gs>
                  <a:gs pos="49000">
                    <a:srgbClr val="F6F5F4"/>
                  </a:gs>
                  <a:gs pos="49000">
                    <a:srgbClr val="C7C2BD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" name="타원 7"/>
              <p:cNvSpPr/>
              <p:nvPr/>
            </p:nvSpPr>
            <p:spPr>
              <a:xfrm rot="10800000">
                <a:off x="2929990" y="1656940"/>
                <a:ext cx="946265" cy="954682"/>
              </a:xfrm>
              <a:prstGeom prst="ellipse">
                <a:avLst/>
              </a:prstGeom>
              <a:gradFill flip="none" rotWithShape="1">
                <a:gsLst>
                  <a:gs pos="78000">
                    <a:schemeClr val="bg1">
                      <a:alpha val="0"/>
                    </a:schemeClr>
                  </a:gs>
                  <a:gs pos="10000">
                    <a:schemeClr val="bg1">
                      <a:alpha val="32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2984710" y="1691924"/>
                <a:ext cx="836824" cy="836824"/>
              </a:xfrm>
              <a:prstGeom prst="ellipse">
                <a:avLst/>
              </a:prstGeom>
              <a:solidFill>
                <a:srgbClr val="FFE029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0" name="자유형 9"/>
              <p:cNvSpPr/>
              <p:nvPr/>
            </p:nvSpPr>
            <p:spPr>
              <a:xfrm>
                <a:off x="2984709" y="1747526"/>
                <a:ext cx="780509" cy="732956"/>
              </a:xfrm>
              <a:custGeom>
                <a:avLst/>
                <a:gdLst>
                  <a:gd name="connsiteX0" fmla="*/ 0 w 1008112"/>
                  <a:gd name="connsiteY0" fmla="*/ 504056 h 1008112"/>
                  <a:gd name="connsiteX1" fmla="*/ 147635 w 1008112"/>
                  <a:gd name="connsiteY1" fmla="*/ 147635 h 1008112"/>
                  <a:gd name="connsiteX2" fmla="*/ 504057 w 1008112"/>
                  <a:gd name="connsiteY2" fmla="*/ 1 h 1008112"/>
                  <a:gd name="connsiteX3" fmla="*/ 860478 w 1008112"/>
                  <a:gd name="connsiteY3" fmla="*/ 147636 h 1008112"/>
                  <a:gd name="connsiteX4" fmla="*/ 1008112 w 1008112"/>
                  <a:gd name="connsiteY4" fmla="*/ 504058 h 1008112"/>
                  <a:gd name="connsiteX5" fmla="*/ 860477 w 1008112"/>
                  <a:gd name="connsiteY5" fmla="*/ 860480 h 1008112"/>
                  <a:gd name="connsiteX6" fmla="*/ 504055 w 1008112"/>
                  <a:gd name="connsiteY6" fmla="*/ 1008114 h 1008112"/>
                  <a:gd name="connsiteX7" fmla="*/ 147634 w 1008112"/>
                  <a:gd name="connsiteY7" fmla="*/ 860479 h 1008112"/>
                  <a:gd name="connsiteX8" fmla="*/ 0 w 1008112"/>
                  <a:gd name="connsiteY8" fmla="*/ 504057 h 1008112"/>
                  <a:gd name="connsiteX9" fmla="*/ 0 w 1008112"/>
                  <a:gd name="connsiteY9" fmla="*/ 504056 h 1008112"/>
                  <a:gd name="connsiteX0" fmla="*/ 0 w 920484"/>
                  <a:gd name="connsiteY0" fmla="*/ 504055 h 1008114"/>
                  <a:gd name="connsiteX1" fmla="*/ 147635 w 920484"/>
                  <a:gd name="connsiteY1" fmla="*/ 147634 h 1008114"/>
                  <a:gd name="connsiteX2" fmla="*/ 504057 w 920484"/>
                  <a:gd name="connsiteY2" fmla="*/ 0 h 1008114"/>
                  <a:gd name="connsiteX3" fmla="*/ 860478 w 920484"/>
                  <a:gd name="connsiteY3" fmla="*/ 147635 h 1008114"/>
                  <a:gd name="connsiteX4" fmla="*/ 864096 w 920484"/>
                  <a:gd name="connsiteY4" fmla="*/ 504055 h 1008114"/>
                  <a:gd name="connsiteX5" fmla="*/ 860477 w 920484"/>
                  <a:gd name="connsiteY5" fmla="*/ 860479 h 1008114"/>
                  <a:gd name="connsiteX6" fmla="*/ 504055 w 920484"/>
                  <a:gd name="connsiteY6" fmla="*/ 1008113 h 1008114"/>
                  <a:gd name="connsiteX7" fmla="*/ 147634 w 920484"/>
                  <a:gd name="connsiteY7" fmla="*/ 860478 h 1008114"/>
                  <a:gd name="connsiteX8" fmla="*/ 0 w 920484"/>
                  <a:gd name="connsiteY8" fmla="*/ 504056 h 1008114"/>
                  <a:gd name="connsiteX9" fmla="*/ 0 w 920484"/>
                  <a:gd name="connsiteY9" fmla="*/ 504055 h 1008114"/>
                  <a:gd name="connsiteX0" fmla="*/ 0 w 923500"/>
                  <a:gd name="connsiteY0" fmla="*/ 504055 h 1043514"/>
                  <a:gd name="connsiteX1" fmla="*/ 147635 w 923500"/>
                  <a:gd name="connsiteY1" fmla="*/ 147634 h 1043514"/>
                  <a:gd name="connsiteX2" fmla="*/ 504057 w 923500"/>
                  <a:gd name="connsiteY2" fmla="*/ 0 h 1043514"/>
                  <a:gd name="connsiteX3" fmla="*/ 860478 w 923500"/>
                  <a:gd name="connsiteY3" fmla="*/ 147635 h 1043514"/>
                  <a:gd name="connsiteX4" fmla="*/ 864096 w 923500"/>
                  <a:gd name="connsiteY4" fmla="*/ 504055 h 1043514"/>
                  <a:gd name="connsiteX5" fmla="*/ 504056 w 923500"/>
                  <a:gd name="connsiteY5" fmla="*/ 648070 h 1043514"/>
                  <a:gd name="connsiteX6" fmla="*/ 504055 w 923500"/>
                  <a:gd name="connsiteY6" fmla="*/ 1008113 h 1043514"/>
                  <a:gd name="connsiteX7" fmla="*/ 147634 w 923500"/>
                  <a:gd name="connsiteY7" fmla="*/ 860478 h 1043514"/>
                  <a:gd name="connsiteX8" fmla="*/ 0 w 923500"/>
                  <a:gd name="connsiteY8" fmla="*/ 504056 h 1043514"/>
                  <a:gd name="connsiteX9" fmla="*/ 0 w 923500"/>
                  <a:gd name="connsiteY9" fmla="*/ 504055 h 1043514"/>
                  <a:gd name="connsiteX0" fmla="*/ 0 w 923500"/>
                  <a:gd name="connsiteY0" fmla="*/ 504055 h 971503"/>
                  <a:gd name="connsiteX1" fmla="*/ 147635 w 923500"/>
                  <a:gd name="connsiteY1" fmla="*/ 147634 h 971503"/>
                  <a:gd name="connsiteX2" fmla="*/ 504057 w 923500"/>
                  <a:gd name="connsiteY2" fmla="*/ 0 h 971503"/>
                  <a:gd name="connsiteX3" fmla="*/ 860478 w 923500"/>
                  <a:gd name="connsiteY3" fmla="*/ 147635 h 971503"/>
                  <a:gd name="connsiteX4" fmla="*/ 864096 w 923500"/>
                  <a:gd name="connsiteY4" fmla="*/ 504055 h 971503"/>
                  <a:gd name="connsiteX5" fmla="*/ 504056 w 923500"/>
                  <a:gd name="connsiteY5" fmla="*/ 648070 h 971503"/>
                  <a:gd name="connsiteX6" fmla="*/ 432048 w 923500"/>
                  <a:gd name="connsiteY6" fmla="*/ 936102 h 971503"/>
                  <a:gd name="connsiteX7" fmla="*/ 147634 w 923500"/>
                  <a:gd name="connsiteY7" fmla="*/ 860478 h 971503"/>
                  <a:gd name="connsiteX8" fmla="*/ 0 w 923500"/>
                  <a:gd name="connsiteY8" fmla="*/ 504056 h 971503"/>
                  <a:gd name="connsiteX9" fmla="*/ 0 w 923500"/>
                  <a:gd name="connsiteY9" fmla="*/ 504055 h 971503"/>
                  <a:gd name="connsiteX0" fmla="*/ 0 w 923500"/>
                  <a:gd name="connsiteY0" fmla="*/ 504055 h 957219"/>
                  <a:gd name="connsiteX1" fmla="*/ 147635 w 923500"/>
                  <a:gd name="connsiteY1" fmla="*/ 147634 h 957219"/>
                  <a:gd name="connsiteX2" fmla="*/ 504057 w 923500"/>
                  <a:gd name="connsiteY2" fmla="*/ 0 h 957219"/>
                  <a:gd name="connsiteX3" fmla="*/ 860478 w 923500"/>
                  <a:gd name="connsiteY3" fmla="*/ 147635 h 957219"/>
                  <a:gd name="connsiteX4" fmla="*/ 864096 w 923500"/>
                  <a:gd name="connsiteY4" fmla="*/ 504055 h 957219"/>
                  <a:gd name="connsiteX5" fmla="*/ 504056 w 923500"/>
                  <a:gd name="connsiteY5" fmla="*/ 648070 h 957219"/>
                  <a:gd name="connsiteX6" fmla="*/ 360040 w 923500"/>
                  <a:gd name="connsiteY6" fmla="*/ 921818 h 957219"/>
                  <a:gd name="connsiteX7" fmla="*/ 147634 w 923500"/>
                  <a:gd name="connsiteY7" fmla="*/ 860478 h 957219"/>
                  <a:gd name="connsiteX8" fmla="*/ 0 w 923500"/>
                  <a:gd name="connsiteY8" fmla="*/ 504056 h 957219"/>
                  <a:gd name="connsiteX9" fmla="*/ 0 w 923500"/>
                  <a:gd name="connsiteY9" fmla="*/ 504055 h 957219"/>
                  <a:gd name="connsiteX0" fmla="*/ 0 w 923500"/>
                  <a:gd name="connsiteY0" fmla="*/ 504055 h 957219"/>
                  <a:gd name="connsiteX1" fmla="*/ 147635 w 923500"/>
                  <a:gd name="connsiteY1" fmla="*/ 147634 h 957219"/>
                  <a:gd name="connsiteX2" fmla="*/ 504057 w 923500"/>
                  <a:gd name="connsiteY2" fmla="*/ 0 h 957219"/>
                  <a:gd name="connsiteX3" fmla="*/ 860478 w 923500"/>
                  <a:gd name="connsiteY3" fmla="*/ 147635 h 957219"/>
                  <a:gd name="connsiteX4" fmla="*/ 864096 w 923500"/>
                  <a:gd name="connsiteY4" fmla="*/ 504055 h 957219"/>
                  <a:gd name="connsiteX5" fmla="*/ 504056 w 923500"/>
                  <a:gd name="connsiteY5" fmla="*/ 648070 h 957219"/>
                  <a:gd name="connsiteX6" fmla="*/ 360040 w 923500"/>
                  <a:gd name="connsiteY6" fmla="*/ 921818 h 957219"/>
                  <a:gd name="connsiteX7" fmla="*/ 147634 w 923500"/>
                  <a:gd name="connsiteY7" fmla="*/ 860478 h 957219"/>
                  <a:gd name="connsiteX8" fmla="*/ 0 w 923500"/>
                  <a:gd name="connsiteY8" fmla="*/ 504056 h 957219"/>
                  <a:gd name="connsiteX9" fmla="*/ 0 w 923500"/>
                  <a:gd name="connsiteY9" fmla="*/ 504055 h 957219"/>
                  <a:gd name="connsiteX0" fmla="*/ 0 w 923500"/>
                  <a:gd name="connsiteY0" fmla="*/ 504055 h 956033"/>
                  <a:gd name="connsiteX1" fmla="*/ 147635 w 923500"/>
                  <a:gd name="connsiteY1" fmla="*/ 147634 h 956033"/>
                  <a:gd name="connsiteX2" fmla="*/ 504057 w 923500"/>
                  <a:gd name="connsiteY2" fmla="*/ 0 h 956033"/>
                  <a:gd name="connsiteX3" fmla="*/ 860478 w 923500"/>
                  <a:gd name="connsiteY3" fmla="*/ 147635 h 956033"/>
                  <a:gd name="connsiteX4" fmla="*/ 864096 w 923500"/>
                  <a:gd name="connsiteY4" fmla="*/ 504055 h 956033"/>
                  <a:gd name="connsiteX5" fmla="*/ 504056 w 923500"/>
                  <a:gd name="connsiteY5" fmla="*/ 648070 h 956033"/>
                  <a:gd name="connsiteX6" fmla="*/ 360040 w 923500"/>
                  <a:gd name="connsiteY6" fmla="*/ 921818 h 956033"/>
                  <a:gd name="connsiteX7" fmla="*/ 150437 w 923500"/>
                  <a:gd name="connsiteY7" fmla="*/ 853359 h 956033"/>
                  <a:gd name="connsiteX8" fmla="*/ 0 w 923500"/>
                  <a:gd name="connsiteY8" fmla="*/ 504056 h 956033"/>
                  <a:gd name="connsiteX9" fmla="*/ 0 w 923500"/>
                  <a:gd name="connsiteY9" fmla="*/ 504055 h 956033"/>
                  <a:gd name="connsiteX0" fmla="*/ 0 w 923500"/>
                  <a:gd name="connsiteY0" fmla="*/ 504055 h 948344"/>
                  <a:gd name="connsiteX1" fmla="*/ 147635 w 923500"/>
                  <a:gd name="connsiteY1" fmla="*/ 147634 h 948344"/>
                  <a:gd name="connsiteX2" fmla="*/ 504057 w 923500"/>
                  <a:gd name="connsiteY2" fmla="*/ 0 h 948344"/>
                  <a:gd name="connsiteX3" fmla="*/ 860478 w 923500"/>
                  <a:gd name="connsiteY3" fmla="*/ 147635 h 948344"/>
                  <a:gd name="connsiteX4" fmla="*/ 864096 w 923500"/>
                  <a:gd name="connsiteY4" fmla="*/ 504055 h 948344"/>
                  <a:gd name="connsiteX5" fmla="*/ 504056 w 923500"/>
                  <a:gd name="connsiteY5" fmla="*/ 648070 h 948344"/>
                  <a:gd name="connsiteX6" fmla="*/ 346844 w 923500"/>
                  <a:gd name="connsiteY6" fmla="*/ 914129 h 948344"/>
                  <a:gd name="connsiteX7" fmla="*/ 150437 w 923500"/>
                  <a:gd name="connsiteY7" fmla="*/ 853359 h 948344"/>
                  <a:gd name="connsiteX8" fmla="*/ 0 w 923500"/>
                  <a:gd name="connsiteY8" fmla="*/ 504056 h 948344"/>
                  <a:gd name="connsiteX9" fmla="*/ 0 w 923500"/>
                  <a:gd name="connsiteY9" fmla="*/ 504055 h 948344"/>
                  <a:gd name="connsiteX0" fmla="*/ 0 w 921912"/>
                  <a:gd name="connsiteY0" fmla="*/ 504452 h 948741"/>
                  <a:gd name="connsiteX1" fmla="*/ 147635 w 921912"/>
                  <a:gd name="connsiteY1" fmla="*/ 148031 h 948741"/>
                  <a:gd name="connsiteX2" fmla="*/ 504057 w 921912"/>
                  <a:gd name="connsiteY2" fmla="*/ 397 h 948741"/>
                  <a:gd name="connsiteX3" fmla="*/ 850953 w 921912"/>
                  <a:gd name="connsiteY3" fmla="*/ 150413 h 948741"/>
                  <a:gd name="connsiteX4" fmla="*/ 864096 w 921912"/>
                  <a:gd name="connsiteY4" fmla="*/ 504452 h 948741"/>
                  <a:gd name="connsiteX5" fmla="*/ 504056 w 921912"/>
                  <a:gd name="connsiteY5" fmla="*/ 648467 h 948741"/>
                  <a:gd name="connsiteX6" fmla="*/ 346844 w 921912"/>
                  <a:gd name="connsiteY6" fmla="*/ 914526 h 948741"/>
                  <a:gd name="connsiteX7" fmla="*/ 150437 w 921912"/>
                  <a:gd name="connsiteY7" fmla="*/ 853756 h 948741"/>
                  <a:gd name="connsiteX8" fmla="*/ 0 w 921912"/>
                  <a:gd name="connsiteY8" fmla="*/ 504453 h 948741"/>
                  <a:gd name="connsiteX9" fmla="*/ 0 w 921912"/>
                  <a:gd name="connsiteY9" fmla="*/ 504452 h 94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1912" h="948741">
                    <a:moveTo>
                      <a:pt x="0" y="504452"/>
                    </a:moveTo>
                    <a:cubicBezTo>
                      <a:pt x="0" y="370768"/>
                      <a:pt x="53106" y="242559"/>
                      <a:pt x="147635" y="148031"/>
                    </a:cubicBezTo>
                    <a:cubicBezTo>
                      <a:pt x="242164" y="53502"/>
                      <a:pt x="386837" y="0"/>
                      <a:pt x="504057" y="397"/>
                    </a:cubicBezTo>
                    <a:cubicBezTo>
                      <a:pt x="621277" y="794"/>
                      <a:pt x="790947" y="66404"/>
                      <a:pt x="850953" y="150413"/>
                    </a:cubicBezTo>
                    <a:cubicBezTo>
                      <a:pt x="910959" y="234422"/>
                      <a:pt x="921912" y="421443"/>
                      <a:pt x="864096" y="504452"/>
                    </a:cubicBezTo>
                    <a:cubicBezTo>
                      <a:pt x="806280" y="587461"/>
                      <a:pt x="590265" y="580121"/>
                      <a:pt x="504056" y="648467"/>
                    </a:cubicBezTo>
                    <a:cubicBezTo>
                      <a:pt x="417847" y="716813"/>
                      <a:pt x="405780" y="880311"/>
                      <a:pt x="346844" y="914526"/>
                    </a:cubicBezTo>
                    <a:cubicBezTo>
                      <a:pt x="287908" y="948741"/>
                      <a:pt x="210444" y="923383"/>
                      <a:pt x="150437" y="853756"/>
                    </a:cubicBezTo>
                    <a:cubicBezTo>
                      <a:pt x="89041" y="806156"/>
                      <a:pt x="0" y="638137"/>
                      <a:pt x="0" y="504453"/>
                    </a:cubicBezTo>
                    <a:lnTo>
                      <a:pt x="0" y="5044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BC00"/>
                  </a:gs>
                  <a:gs pos="100000">
                    <a:srgbClr val="FFE029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982053" y="2092303"/>
                <a:ext cx="839480" cy="434891"/>
              </a:xfrm>
              <a:custGeom>
                <a:avLst/>
                <a:gdLst/>
                <a:ahLst/>
                <a:cxnLst>
                  <a:cxn ang="0">
                    <a:pos x="3372" y="72"/>
                  </a:cxn>
                  <a:cxn ang="0">
                    <a:pos x="3294" y="276"/>
                  </a:cxn>
                  <a:cxn ang="0">
                    <a:pos x="3194" y="468"/>
                  </a:cxn>
                  <a:cxn ang="0">
                    <a:pos x="3072" y="644"/>
                  </a:cxn>
                  <a:cxn ang="0">
                    <a:pos x="2932" y="804"/>
                  </a:cxn>
                  <a:cxn ang="0">
                    <a:pos x="2774" y="946"/>
                  </a:cxn>
                  <a:cxn ang="0">
                    <a:pos x="2598" y="1068"/>
                  </a:cxn>
                  <a:cxn ang="0">
                    <a:pos x="2410" y="1168"/>
                  </a:cxn>
                  <a:cxn ang="0">
                    <a:pos x="2208" y="1244"/>
                  </a:cxn>
                  <a:cxn ang="0">
                    <a:pos x="1996" y="1294"/>
                  </a:cxn>
                  <a:cxn ang="0">
                    <a:pos x="1774" y="1318"/>
                  </a:cxn>
                  <a:cxn ang="0">
                    <a:pos x="1624" y="1318"/>
                  </a:cxn>
                  <a:cxn ang="0">
                    <a:pos x="1402" y="1294"/>
                  </a:cxn>
                  <a:cxn ang="0">
                    <a:pos x="1190" y="1244"/>
                  </a:cxn>
                  <a:cxn ang="0">
                    <a:pos x="988" y="1168"/>
                  </a:cxn>
                  <a:cxn ang="0">
                    <a:pos x="800" y="1068"/>
                  </a:cxn>
                  <a:cxn ang="0">
                    <a:pos x="624" y="946"/>
                  </a:cxn>
                  <a:cxn ang="0">
                    <a:pos x="466" y="804"/>
                  </a:cxn>
                  <a:cxn ang="0">
                    <a:pos x="324" y="644"/>
                  </a:cxn>
                  <a:cxn ang="0">
                    <a:pos x="204" y="468"/>
                  </a:cxn>
                  <a:cxn ang="0">
                    <a:pos x="104" y="276"/>
                  </a:cxn>
                  <a:cxn ang="0">
                    <a:pos x="26" y="72"/>
                  </a:cxn>
                  <a:cxn ang="0">
                    <a:pos x="6" y="0"/>
                  </a:cxn>
                  <a:cxn ang="0">
                    <a:pos x="0" y="130"/>
                  </a:cxn>
                  <a:cxn ang="0">
                    <a:pos x="10" y="306"/>
                  </a:cxn>
                  <a:cxn ang="0">
                    <a:pos x="54" y="562"/>
                  </a:cxn>
                  <a:cxn ang="0">
                    <a:pos x="134" y="802"/>
                  </a:cxn>
                  <a:cxn ang="0">
                    <a:pos x="246" y="1026"/>
                  </a:cxn>
                  <a:cxn ang="0">
                    <a:pos x="388" y="1228"/>
                  </a:cxn>
                  <a:cxn ang="0">
                    <a:pos x="556" y="1408"/>
                  </a:cxn>
                  <a:cxn ang="0">
                    <a:pos x="750" y="1562"/>
                  </a:cxn>
                  <a:cxn ang="0">
                    <a:pos x="962" y="1688"/>
                  </a:cxn>
                  <a:cxn ang="0">
                    <a:pos x="1194" y="1780"/>
                  </a:cxn>
                  <a:cxn ang="0">
                    <a:pos x="1440" y="1838"/>
                  </a:cxn>
                  <a:cxn ang="0">
                    <a:pos x="1698" y="1858"/>
                  </a:cxn>
                  <a:cxn ang="0">
                    <a:pos x="1872" y="1850"/>
                  </a:cxn>
                  <a:cxn ang="0">
                    <a:pos x="2124" y="1804"/>
                  </a:cxn>
                  <a:cxn ang="0">
                    <a:pos x="2360" y="1722"/>
                  </a:cxn>
                  <a:cxn ang="0">
                    <a:pos x="2580" y="1608"/>
                  </a:cxn>
                  <a:cxn ang="0">
                    <a:pos x="2778" y="1464"/>
                  </a:cxn>
                  <a:cxn ang="0">
                    <a:pos x="2956" y="1292"/>
                  </a:cxn>
                  <a:cxn ang="0">
                    <a:pos x="3106" y="1096"/>
                  </a:cxn>
                  <a:cxn ang="0">
                    <a:pos x="3230" y="878"/>
                  </a:cxn>
                  <a:cxn ang="0">
                    <a:pos x="3320" y="644"/>
                  </a:cxn>
                  <a:cxn ang="0">
                    <a:pos x="3378" y="392"/>
                  </a:cxn>
                  <a:cxn ang="0">
                    <a:pos x="3396" y="130"/>
                  </a:cxn>
                  <a:cxn ang="0">
                    <a:pos x="3392" y="0"/>
                  </a:cxn>
                  <a:cxn ang="0">
                    <a:pos x="3392" y="2"/>
                  </a:cxn>
                </a:cxnLst>
                <a:rect l="0" t="0" r="r" b="b"/>
                <a:pathLst>
                  <a:path w="3396" h="1858">
                    <a:moveTo>
                      <a:pt x="3392" y="2"/>
                    </a:moveTo>
                    <a:lnTo>
                      <a:pt x="3392" y="2"/>
                    </a:lnTo>
                    <a:lnTo>
                      <a:pt x="3372" y="72"/>
                    </a:lnTo>
                    <a:lnTo>
                      <a:pt x="3348" y="142"/>
                    </a:lnTo>
                    <a:lnTo>
                      <a:pt x="3322" y="210"/>
                    </a:lnTo>
                    <a:lnTo>
                      <a:pt x="3294" y="276"/>
                    </a:lnTo>
                    <a:lnTo>
                      <a:pt x="3264" y="342"/>
                    </a:lnTo>
                    <a:lnTo>
                      <a:pt x="3230" y="406"/>
                    </a:lnTo>
                    <a:lnTo>
                      <a:pt x="3194" y="468"/>
                    </a:lnTo>
                    <a:lnTo>
                      <a:pt x="3156" y="528"/>
                    </a:lnTo>
                    <a:lnTo>
                      <a:pt x="3116" y="588"/>
                    </a:lnTo>
                    <a:lnTo>
                      <a:pt x="3072" y="644"/>
                    </a:lnTo>
                    <a:lnTo>
                      <a:pt x="3028" y="700"/>
                    </a:lnTo>
                    <a:lnTo>
                      <a:pt x="2980" y="752"/>
                    </a:lnTo>
                    <a:lnTo>
                      <a:pt x="2932" y="804"/>
                    </a:lnTo>
                    <a:lnTo>
                      <a:pt x="2880" y="854"/>
                    </a:lnTo>
                    <a:lnTo>
                      <a:pt x="2828" y="900"/>
                    </a:lnTo>
                    <a:lnTo>
                      <a:pt x="2774" y="946"/>
                    </a:lnTo>
                    <a:lnTo>
                      <a:pt x="2716" y="988"/>
                    </a:lnTo>
                    <a:lnTo>
                      <a:pt x="2658" y="1030"/>
                    </a:lnTo>
                    <a:lnTo>
                      <a:pt x="2598" y="1068"/>
                    </a:lnTo>
                    <a:lnTo>
                      <a:pt x="2536" y="1102"/>
                    </a:lnTo>
                    <a:lnTo>
                      <a:pt x="2474" y="1136"/>
                    </a:lnTo>
                    <a:lnTo>
                      <a:pt x="2410" y="1168"/>
                    </a:lnTo>
                    <a:lnTo>
                      <a:pt x="2344" y="1196"/>
                    </a:lnTo>
                    <a:lnTo>
                      <a:pt x="2276" y="1220"/>
                    </a:lnTo>
                    <a:lnTo>
                      <a:pt x="2208" y="1244"/>
                    </a:lnTo>
                    <a:lnTo>
                      <a:pt x="2138" y="1264"/>
                    </a:lnTo>
                    <a:lnTo>
                      <a:pt x="2068" y="1280"/>
                    </a:lnTo>
                    <a:lnTo>
                      <a:pt x="1996" y="1294"/>
                    </a:lnTo>
                    <a:lnTo>
                      <a:pt x="1922" y="1306"/>
                    </a:lnTo>
                    <a:lnTo>
                      <a:pt x="1848" y="1314"/>
                    </a:lnTo>
                    <a:lnTo>
                      <a:pt x="1774" y="1318"/>
                    </a:lnTo>
                    <a:lnTo>
                      <a:pt x="1698" y="1320"/>
                    </a:lnTo>
                    <a:lnTo>
                      <a:pt x="1698" y="1320"/>
                    </a:lnTo>
                    <a:lnTo>
                      <a:pt x="1624" y="1318"/>
                    </a:lnTo>
                    <a:lnTo>
                      <a:pt x="1548" y="1314"/>
                    </a:lnTo>
                    <a:lnTo>
                      <a:pt x="1474" y="1306"/>
                    </a:lnTo>
                    <a:lnTo>
                      <a:pt x="1402" y="1294"/>
                    </a:lnTo>
                    <a:lnTo>
                      <a:pt x="1330" y="1280"/>
                    </a:lnTo>
                    <a:lnTo>
                      <a:pt x="1260" y="1264"/>
                    </a:lnTo>
                    <a:lnTo>
                      <a:pt x="1190" y="1244"/>
                    </a:lnTo>
                    <a:lnTo>
                      <a:pt x="1122" y="1220"/>
                    </a:lnTo>
                    <a:lnTo>
                      <a:pt x="1054" y="1196"/>
                    </a:lnTo>
                    <a:lnTo>
                      <a:pt x="988" y="1168"/>
                    </a:lnTo>
                    <a:lnTo>
                      <a:pt x="924" y="1136"/>
                    </a:lnTo>
                    <a:lnTo>
                      <a:pt x="860" y="1102"/>
                    </a:lnTo>
                    <a:lnTo>
                      <a:pt x="800" y="1068"/>
                    </a:lnTo>
                    <a:lnTo>
                      <a:pt x="740" y="1030"/>
                    </a:lnTo>
                    <a:lnTo>
                      <a:pt x="680" y="988"/>
                    </a:lnTo>
                    <a:lnTo>
                      <a:pt x="624" y="946"/>
                    </a:lnTo>
                    <a:lnTo>
                      <a:pt x="570" y="900"/>
                    </a:lnTo>
                    <a:lnTo>
                      <a:pt x="516" y="854"/>
                    </a:lnTo>
                    <a:lnTo>
                      <a:pt x="466" y="804"/>
                    </a:lnTo>
                    <a:lnTo>
                      <a:pt x="416" y="752"/>
                    </a:lnTo>
                    <a:lnTo>
                      <a:pt x="370" y="700"/>
                    </a:lnTo>
                    <a:lnTo>
                      <a:pt x="324" y="644"/>
                    </a:lnTo>
                    <a:lnTo>
                      <a:pt x="282" y="588"/>
                    </a:lnTo>
                    <a:lnTo>
                      <a:pt x="242" y="528"/>
                    </a:lnTo>
                    <a:lnTo>
                      <a:pt x="204" y="468"/>
                    </a:lnTo>
                    <a:lnTo>
                      <a:pt x="168" y="406"/>
                    </a:lnTo>
                    <a:lnTo>
                      <a:pt x="134" y="342"/>
                    </a:lnTo>
                    <a:lnTo>
                      <a:pt x="104" y="276"/>
                    </a:lnTo>
                    <a:lnTo>
                      <a:pt x="74" y="210"/>
                    </a:lnTo>
                    <a:lnTo>
                      <a:pt x="50" y="142"/>
                    </a:lnTo>
                    <a:lnTo>
                      <a:pt x="26" y="7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218"/>
                    </a:lnTo>
                    <a:lnTo>
                      <a:pt x="10" y="306"/>
                    </a:lnTo>
                    <a:lnTo>
                      <a:pt x="20" y="392"/>
                    </a:lnTo>
                    <a:lnTo>
                      <a:pt x="36" y="478"/>
                    </a:lnTo>
                    <a:lnTo>
                      <a:pt x="54" y="562"/>
                    </a:lnTo>
                    <a:lnTo>
                      <a:pt x="76" y="644"/>
                    </a:lnTo>
                    <a:lnTo>
                      <a:pt x="104" y="724"/>
                    </a:lnTo>
                    <a:lnTo>
                      <a:pt x="134" y="802"/>
                    </a:lnTo>
                    <a:lnTo>
                      <a:pt x="168" y="878"/>
                    </a:lnTo>
                    <a:lnTo>
                      <a:pt x="206" y="954"/>
                    </a:lnTo>
                    <a:lnTo>
                      <a:pt x="246" y="1026"/>
                    </a:lnTo>
                    <a:lnTo>
                      <a:pt x="290" y="1096"/>
                    </a:lnTo>
                    <a:lnTo>
                      <a:pt x="338" y="1164"/>
                    </a:lnTo>
                    <a:lnTo>
                      <a:pt x="388" y="1228"/>
                    </a:lnTo>
                    <a:lnTo>
                      <a:pt x="442" y="1292"/>
                    </a:lnTo>
                    <a:lnTo>
                      <a:pt x="498" y="1352"/>
                    </a:lnTo>
                    <a:lnTo>
                      <a:pt x="556" y="1408"/>
                    </a:lnTo>
                    <a:lnTo>
                      <a:pt x="618" y="1464"/>
                    </a:lnTo>
                    <a:lnTo>
                      <a:pt x="682" y="1514"/>
                    </a:lnTo>
                    <a:lnTo>
                      <a:pt x="750" y="1562"/>
                    </a:lnTo>
                    <a:lnTo>
                      <a:pt x="818" y="1608"/>
                    </a:lnTo>
                    <a:lnTo>
                      <a:pt x="890" y="1650"/>
                    </a:lnTo>
                    <a:lnTo>
                      <a:pt x="962" y="1688"/>
                    </a:lnTo>
                    <a:lnTo>
                      <a:pt x="1038" y="1722"/>
                    </a:lnTo>
                    <a:lnTo>
                      <a:pt x="1114" y="1754"/>
                    </a:lnTo>
                    <a:lnTo>
                      <a:pt x="1194" y="1780"/>
                    </a:lnTo>
                    <a:lnTo>
                      <a:pt x="1274" y="1804"/>
                    </a:lnTo>
                    <a:lnTo>
                      <a:pt x="1356" y="1822"/>
                    </a:lnTo>
                    <a:lnTo>
                      <a:pt x="1440" y="1838"/>
                    </a:lnTo>
                    <a:lnTo>
                      <a:pt x="1526" y="1850"/>
                    </a:lnTo>
                    <a:lnTo>
                      <a:pt x="1612" y="1856"/>
                    </a:lnTo>
                    <a:lnTo>
                      <a:pt x="1698" y="1858"/>
                    </a:lnTo>
                    <a:lnTo>
                      <a:pt x="1698" y="1858"/>
                    </a:lnTo>
                    <a:lnTo>
                      <a:pt x="1786" y="1856"/>
                    </a:lnTo>
                    <a:lnTo>
                      <a:pt x="1872" y="1850"/>
                    </a:lnTo>
                    <a:lnTo>
                      <a:pt x="1958" y="1838"/>
                    </a:lnTo>
                    <a:lnTo>
                      <a:pt x="2040" y="1822"/>
                    </a:lnTo>
                    <a:lnTo>
                      <a:pt x="2124" y="1804"/>
                    </a:lnTo>
                    <a:lnTo>
                      <a:pt x="2204" y="1780"/>
                    </a:lnTo>
                    <a:lnTo>
                      <a:pt x="2282" y="1754"/>
                    </a:lnTo>
                    <a:lnTo>
                      <a:pt x="2360" y="1722"/>
                    </a:lnTo>
                    <a:lnTo>
                      <a:pt x="2434" y="1688"/>
                    </a:lnTo>
                    <a:lnTo>
                      <a:pt x="2508" y="1650"/>
                    </a:lnTo>
                    <a:lnTo>
                      <a:pt x="2580" y="1608"/>
                    </a:lnTo>
                    <a:lnTo>
                      <a:pt x="2648" y="1562"/>
                    </a:lnTo>
                    <a:lnTo>
                      <a:pt x="2714" y="1514"/>
                    </a:lnTo>
                    <a:lnTo>
                      <a:pt x="2778" y="1464"/>
                    </a:lnTo>
                    <a:lnTo>
                      <a:pt x="2840" y="1408"/>
                    </a:lnTo>
                    <a:lnTo>
                      <a:pt x="2900" y="1352"/>
                    </a:lnTo>
                    <a:lnTo>
                      <a:pt x="2956" y="1292"/>
                    </a:lnTo>
                    <a:lnTo>
                      <a:pt x="3010" y="1228"/>
                    </a:lnTo>
                    <a:lnTo>
                      <a:pt x="3060" y="1164"/>
                    </a:lnTo>
                    <a:lnTo>
                      <a:pt x="3106" y="1096"/>
                    </a:lnTo>
                    <a:lnTo>
                      <a:pt x="3152" y="1026"/>
                    </a:lnTo>
                    <a:lnTo>
                      <a:pt x="3192" y="954"/>
                    </a:lnTo>
                    <a:lnTo>
                      <a:pt x="3230" y="878"/>
                    </a:lnTo>
                    <a:lnTo>
                      <a:pt x="3264" y="802"/>
                    </a:lnTo>
                    <a:lnTo>
                      <a:pt x="3294" y="724"/>
                    </a:lnTo>
                    <a:lnTo>
                      <a:pt x="3320" y="644"/>
                    </a:lnTo>
                    <a:lnTo>
                      <a:pt x="3344" y="562"/>
                    </a:lnTo>
                    <a:lnTo>
                      <a:pt x="3362" y="478"/>
                    </a:lnTo>
                    <a:lnTo>
                      <a:pt x="3378" y="392"/>
                    </a:lnTo>
                    <a:lnTo>
                      <a:pt x="3388" y="306"/>
                    </a:lnTo>
                    <a:lnTo>
                      <a:pt x="3394" y="218"/>
                    </a:lnTo>
                    <a:lnTo>
                      <a:pt x="3396" y="130"/>
                    </a:lnTo>
                    <a:lnTo>
                      <a:pt x="3396" y="130"/>
                    </a:lnTo>
                    <a:lnTo>
                      <a:pt x="3396" y="64"/>
                    </a:lnTo>
                    <a:lnTo>
                      <a:pt x="3392" y="0"/>
                    </a:lnTo>
                    <a:lnTo>
                      <a:pt x="3392" y="0"/>
                    </a:lnTo>
                    <a:lnTo>
                      <a:pt x="3392" y="2"/>
                    </a:lnTo>
                    <a:lnTo>
                      <a:pt x="3392" y="2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 rot="182993">
                <a:off x="2978188" y="2054005"/>
                <a:ext cx="305387" cy="404457"/>
              </a:xfrm>
              <a:custGeom>
                <a:avLst/>
                <a:gdLst/>
                <a:ahLst/>
                <a:cxnLst>
                  <a:cxn ang="0">
                    <a:pos x="564" y="1416"/>
                  </a:cxn>
                  <a:cxn ang="0">
                    <a:pos x="564" y="1416"/>
                  </a:cxn>
                  <a:cxn ang="0">
                    <a:pos x="502" y="1354"/>
                  </a:cxn>
                  <a:cxn ang="0">
                    <a:pos x="440" y="1290"/>
                  </a:cxn>
                  <a:cxn ang="0">
                    <a:pos x="384" y="1224"/>
                  </a:cxn>
                  <a:cxn ang="0">
                    <a:pos x="330" y="1154"/>
                  </a:cxn>
                  <a:cxn ang="0">
                    <a:pos x="280" y="1080"/>
                  </a:cxn>
                  <a:cxn ang="0">
                    <a:pos x="234" y="1004"/>
                  </a:cxn>
                  <a:cxn ang="0">
                    <a:pos x="192" y="926"/>
                  </a:cxn>
                  <a:cxn ang="0">
                    <a:pos x="152" y="846"/>
                  </a:cxn>
                  <a:cxn ang="0">
                    <a:pos x="118" y="762"/>
                  </a:cxn>
                  <a:cxn ang="0">
                    <a:pos x="88" y="678"/>
                  </a:cxn>
                  <a:cxn ang="0">
                    <a:pos x="62" y="590"/>
                  </a:cxn>
                  <a:cxn ang="0">
                    <a:pos x="50" y="546"/>
                  </a:cxn>
                  <a:cxn ang="0">
                    <a:pos x="40" y="502"/>
                  </a:cxn>
                  <a:cxn ang="0">
                    <a:pos x="30" y="456"/>
                  </a:cxn>
                  <a:cxn ang="0">
                    <a:pos x="22" y="410"/>
                  </a:cxn>
                  <a:cxn ang="0">
                    <a:pos x="16" y="364"/>
                  </a:cxn>
                  <a:cxn ang="0">
                    <a:pos x="10" y="318"/>
                  </a:cxn>
                  <a:cxn ang="0">
                    <a:pos x="6" y="272"/>
                  </a:cxn>
                  <a:cxn ang="0">
                    <a:pos x="4" y="224"/>
                  </a:cxn>
                  <a:cxn ang="0">
                    <a:pos x="2" y="176"/>
                  </a:cxn>
                  <a:cxn ang="0">
                    <a:pos x="0" y="130"/>
                  </a:cxn>
                  <a:cxn ang="0">
                    <a:pos x="0" y="130"/>
                  </a:cxn>
                  <a:cxn ang="0">
                    <a:pos x="2" y="6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2" y="90"/>
                  </a:cxn>
                  <a:cxn ang="0">
                    <a:pos x="62" y="178"/>
                  </a:cxn>
                  <a:cxn ang="0">
                    <a:pos x="96" y="262"/>
                  </a:cxn>
                  <a:cxn ang="0">
                    <a:pos x="136" y="344"/>
                  </a:cxn>
                  <a:cxn ang="0">
                    <a:pos x="178" y="424"/>
                  </a:cxn>
                  <a:cxn ang="0">
                    <a:pos x="224" y="502"/>
                  </a:cxn>
                  <a:cxn ang="0">
                    <a:pos x="274" y="578"/>
                  </a:cxn>
                  <a:cxn ang="0">
                    <a:pos x="328" y="650"/>
                  </a:cxn>
                  <a:cxn ang="0">
                    <a:pos x="386" y="718"/>
                  </a:cxn>
                  <a:cxn ang="0">
                    <a:pos x="446" y="784"/>
                  </a:cxn>
                  <a:cxn ang="0">
                    <a:pos x="510" y="848"/>
                  </a:cxn>
                  <a:cxn ang="0">
                    <a:pos x="576" y="906"/>
                  </a:cxn>
                  <a:cxn ang="0">
                    <a:pos x="646" y="962"/>
                  </a:cxn>
                  <a:cxn ang="0">
                    <a:pos x="718" y="1016"/>
                  </a:cxn>
                  <a:cxn ang="0">
                    <a:pos x="794" y="1064"/>
                  </a:cxn>
                  <a:cxn ang="0">
                    <a:pos x="872" y="1110"/>
                  </a:cxn>
                  <a:cxn ang="0">
                    <a:pos x="564" y="1416"/>
                  </a:cxn>
                </a:cxnLst>
                <a:rect l="0" t="0" r="r" b="b"/>
                <a:pathLst>
                  <a:path w="872" h="1416">
                    <a:moveTo>
                      <a:pt x="564" y="1416"/>
                    </a:moveTo>
                    <a:lnTo>
                      <a:pt x="564" y="1416"/>
                    </a:lnTo>
                    <a:lnTo>
                      <a:pt x="502" y="1354"/>
                    </a:lnTo>
                    <a:lnTo>
                      <a:pt x="440" y="1290"/>
                    </a:lnTo>
                    <a:lnTo>
                      <a:pt x="384" y="1224"/>
                    </a:lnTo>
                    <a:lnTo>
                      <a:pt x="330" y="1154"/>
                    </a:lnTo>
                    <a:lnTo>
                      <a:pt x="280" y="1080"/>
                    </a:lnTo>
                    <a:lnTo>
                      <a:pt x="234" y="1004"/>
                    </a:lnTo>
                    <a:lnTo>
                      <a:pt x="192" y="926"/>
                    </a:lnTo>
                    <a:lnTo>
                      <a:pt x="152" y="846"/>
                    </a:lnTo>
                    <a:lnTo>
                      <a:pt x="118" y="762"/>
                    </a:lnTo>
                    <a:lnTo>
                      <a:pt x="88" y="678"/>
                    </a:lnTo>
                    <a:lnTo>
                      <a:pt x="62" y="590"/>
                    </a:lnTo>
                    <a:lnTo>
                      <a:pt x="50" y="546"/>
                    </a:lnTo>
                    <a:lnTo>
                      <a:pt x="40" y="502"/>
                    </a:lnTo>
                    <a:lnTo>
                      <a:pt x="30" y="456"/>
                    </a:lnTo>
                    <a:lnTo>
                      <a:pt x="22" y="410"/>
                    </a:lnTo>
                    <a:lnTo>
                      <a:pt x="16" y="364"/>
                    </a:lnTo>
                    <a:lnTo>
                      <a:pt x="10" y="318"/>
                    </a:lnTo>
                    <a:lnTo>
                      <a:pt x="6" y="272"/>
                    </a:lnTo>
                    <a:lnTo>
                      <a:pt x="4" y="224"/>
                    </a:lnTo>
                    <a:lnTo>
                      <a:pt x="2" y="176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6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2" y="90"/>
                    </a:lnTo>
                    <a:lnTo>
                      <a:pt x="62" y="178"/>
                    </a:lnTo>
                    <a:lnTo>
                      <a:pt x="96" y="262"/>
                    </a:lnTo>
                    <a:lnTo>
                      <a:pt x="136" y="344"/>
                    </a:lnTo>
                    <a:lnTo>
                      <a:pt x="178" y="424"/>
                    </a:lnTo>
                    <a:lnTo>
                      <a:pt x="224" y="502"/>
                    </a:lnTo>
                    <a:lnTo>
                      <a:pt x="274" y="578"/>
                    </a:lnTo>
                    <a:lnTo>
                      <a:pt x="328" y="650"/>
                    </a:lnTo>
                    <a:lnTo>
                      <a:pt x="386" y="718"/>
                    </a:lnTo>
                    <a:lnTo>
                      <a:pt x="446" y="784"/>
                    </a:lnTo>
                    <a:lnTo>
                      <a:pt x="510" y="848"/>
                    </a:lnTo>
                    <a:lnTo>
                      <a:pt x="576" y="906"/>
                    </a:lnTo>
                    <a:lnTo>
                      <a:pt x="646" y="962"/>
                    </a:lnTo>
                    <a:lnTo>
                      <a:pt x="718" y="1016"/>
                    </a:lnTo>
                    <a:lnTo>
                      <a:pt x="794" y="1064"/>
                    </a:lnTo>
                    <a:lnTo>
                      <a:pt x="872" y="1110"/>
                    </a:lnTo>
                    <a:lnTo>
                      <a:pt x="564" y="1416"/>
                    </a:lnTo>
                    <a:close/>
                  </a:path>
                </a:pathLst>
              </a:custGeom>
              <a:gradFill>
                <a:gsLst>
                  <a:gs pos="0">
                    <a:srgbClr val="FFBC00"/>
                  </a:gs>
                  <a:gs pos="100000">
                    <a:srgbClr val="FFE029">
                      <a:alpha val="0"/>
                    </a:srgbClr>
                  </a:gs>
                </a:gsLst>
                <a:lin ang="42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rot="3320087">
                <a:off x="2874343" y="1898799"/>
                <a:ext cx="548126" cy="465179"/>
              </a:xfrm>
              <a:custGeom>
                <a:avLst/>
                <a:gdLst/>
                <a:ahLst/>
                <a:cxnLst>
                  <a:cxn ang="0">
                    <a:pos x="564" y="1416"/>
                  </a:cxn>
                  <a:cxn ang="0">
                    <a:pos x="564" y="1416"/>
                  </a:cxn>
                  <a:cxn ang="0">
                    <a:pos x="502" y="1354"/>
                  </a:cxn>
                  <a:cxn ang="0">
                    <a:pos x="440" y="1290"/>
                  </a:cxn>
                  <a:cxn ang="0">
                    <a:pos x="384" y="1224"/>
                  </a:cxn>
                  <a:cxn ang="0">
                    <a:pos x="330" y="1154"/>
                  </a:cxn>
                  <a:cxn ang="0">
                    <a:pos x="280" y="1080"/>
                  </a:cxn>
                  <a:cxn ang="0">
                    <a:pos x="234" y="1004"/>
                  </a:cxn>
                  <a:cxn ang="0">
                    <a:pos x="192" y="926"/>
                  </a:cxn>
                  <a:cxn ang="0">
                    <a:pos x="152" y="846"/>
                  </a:cxn>
                  <a:cxn ang="0">
                    <a:pos x="118" y="762"/>
                  </a:cxn>
                  <a:cxn ang="0">
                    <a:pos x="88" y="678"/>
                  </a:cxn>
                  <a:cxn ang="0">
                    <a:pos x="62" y="590"/>
                  </a:cxn>
                  <a:cxn ang="0">
                    <a:pos x="50" y="546"/>
                  </a:cxn>
                  <a:cxn ang="0">
                    <a:pos x="40" y="502"/>
                  </a:cxn>
                  <a:cxn ang="0">
                    <a:pos x="30" y="456"/>
                  </a:cxn>
                  <a:cxn ang="0">
                    <a:pos x="22" y="410"/>
                  </a:cxn>
                  <a:cxn ang="0">
                    <a:pos x="16" y="364"/>
                  </a:cxn>
                  <a:cxn ang="0">
                    <a:pos x="10" y="318"/>
                  </a:cxn>
                  <a:cxn ang="0">
                    <a:pos x="6" y="272"/>
                  </a:cxn>
                  <a:cxn ang="0">
                    <a:pos x="4" y="224"/>
                  </a:cxn>
                  <a:cxn ang="0">
                    <a:pos x="2" y="176"/>
                  </a:cxn>
                  <a:cxn ang="0">
                    <a:pos x="0" y="130"/>
                  </a:cxn>
                  <a:cxn ang="0">
                    <a:pos x="0" y="130"/>
                  </a:cxn>
                  <a:cxn ang="0">
                    <a:pos x="2" y="6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2" y="90"/>
                  </a:cxn>
                  <a:cxn ang="0">
                    <a:pos x="62" y="178"/>
                  </a:cxn>
                  <a:cxn ang="0">
                    <a:pos x="96" y="262"/>
                  </a:cxn>
                  <a:cxn ang="0">
                    <a:pos x="136" y="344"/>
                  </a:cxn>
                  <a:cxn ang="0">
                    <a:pos x="178" y="424"/>
                  </a:cxn>
                  <a:cxn ang="0">
                    <a:pos x="224" y="502"/>
                  </a:cxn>
                  <a:cxn ang="0">
                    <a:pos x="274" y="578"/>
                  </a:cxn>
                  <a:cxn ang="0">
                    <a:pos x="328" y="650"/>
                  </a:cxn>
                  <a:cxn ang="0">
                    <a:pos x="386" y="718"/>
                  </a:cxn>
                  <a:cxn ang="0">
                    <a:pos x="446" y="784"/>
                  </a:cxn>
                  <a:cxn ang="0">
                    <a:pos x="510" y="848"/>
                  </a:cxn>
                  <a:cxn ang="0">
                    <a:pos x="576" y="906"/>
                  </a:cxn>
                  <a:cxn ang="0">
                    <a:pos x="646" y="962"/>
                  </a:cxn>
                  <a:cxn ang="0">
                    <a:pos x="718" y="1016"/>
                  </a:cxn>
                  <a:cxn ang="0">
                    <a:pos x="794" y="1064"/>
                  </a:cxn>
                  <a:cxn ang="0">
                    <a:pos x="872" y="1110"/>
                  </a:cxn>
                  <a:cxn ang="0">
                    <a:pos x="564" y="1416"/>
                  </a:cxn>
                </a:cxnLst>
                <a:rect l="0" t="0" r="r" b="b"/>
                <a:pathLst>
                  <a:path w="872" h="1416">
                    <a:moveTo>
                      <a:pt x="564" y="1416"/>
                    </a:moveTo>
                    <a:lnTo>
                      <a:pt x="564" y="1416"/>
                    </a:lnTo>
                    <a:lnTo>
                      <a:pt x="502" y="1354"/>
                    </a:lnTo>
                    <a:lnTo>
                      <a:pt x="440" y="1290"/>
                    </a:lnTo>
                    <a:lnTo>
                      <a:pt x="384" y="1224"/>
                    </a:lnTo>
                    <a:lnTo>
                      <a:pt x="330" y="1154"/>
                    </a:lnTo>
                    <a:lnTo>
                      <a:pt x="280" y="1080"/>
                    </a:lnTo>
                    <a:lnTo>
                      <a:pt x="234" y="1004"/>
                    </a:lnTo>
                    <a:lnTo>
                      <a:pt x="192" y="926"/>
                    </a:lnTo>
                    <a:lnTo>
                      <a:pt x="152" y="846"/>
                    </a:lnTo>
                    <a:lnTo>
                      <a:pt x="118" y="762"/>
                    </a:lnTo>
                    <a:lnTo>
                      <a:pt x="88" y="678"/>
                    </a:lnTo>
                    <a:lnTo>
                      <a:pt x="62" y="590"/>
                    </a:lnTo>
                    <a:lnTo>
                      <a:pt x="50" y="546"/>
                    </a:lnTo>
                    <a:lnTo>
                      <a:pt x="40" y="502"/>
                    </a:lnTo>
                    <a:lnTo>
                      <a:pt x="30" y="456"/>
                    </a:lnTo>
                    <a:lnTo>
                      <a:pt x="22" y="410"/>
                    </a:lnTo>
                    <a:lnTo>
                      <a:pt x="16" y="364"/>
                    </a:lnTo>
                    <a:lnTo>
                      <a:pt x="10" y="318"/>
                    </a:lnTo>
                    <a:lnTo>
                      <a:pt x="6" y="272"/>
                    </a:lnTo>
                    <a:lnTo>
                      <a:pt x="4" y="224"/>
                    </a:lnTo>
                    <a:lnTo>
                      <a:pt x="2" y="176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6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32" y="90"/>
                    </a:lnTo>
                    <a:lnTo>
                      <a:pt x="62" y="178"/>
                    </a:lnTo>
                    <a:lnTo>
                      <a:pt x="96" y="262"/>
                    </a:lnTo>
                    <a:lnTo>
                      <a:pt x="136" y="344"/>
                    </a:lnTo>
                    <a:lnTo>
                      <a:pt x="178" y="424"/>
                    </a:lnTo>
                    <a:lnTo>
                      <a:pt x="224" y="502"/>
                    </a:lnTo>
                    <a:lnTo>
                      <a:pt x="274" y="578"/>
                    </a:lnTo>
                    <a:lnTo>
                      <a:pt x="328" y="650"/>
                    </a:lnTo>
                    <a:lnTo>
                      <a:pt x="386" y="718"/>
                    </a:lnTo>
                    <a:lnTo>
                      <a:pt x="446" y="784"/>
                    </a:lnTo>
                    <a:lnTo>
                      <a:pt x="510" y="848"/>
                    </a:lnTo>
                    <a:lnTo>
                      <a:pt x="576" y="906"/>
                    </a:lnTo>
                    <a:lnTo>
                      <a:pt x="646" y="962"/>
                    </a:lnTo>
                    <a:lnTo>
                      <a:pt x="718" y="1016"/>
                    </a:lnTo>
                    <a:lnTo>
                      <a:pt x="794" y="1064"/>
                    </a:lnTo>
                    <a:lnTo>
                      <a:pt x="872" y="1110"/>
                    </a:lnTo>
                    <a:lnTo>
                      <a:pt x="564" y="1416"/>
                    </a:lnTo>
                    <a:close/>
                  </a:path>
                </a:pathLst>
              </a:custGeom>
              <a:gradFill>
                <a:gsLst>
                  <a:gs pos="0">
                    <a:srgbClr val="FFBC00"/>
                  </a:gs>
                  <a:gs pos="100000">
                    <a:srgbClr val="FFE029">
                      <a:alpha val="0"/>
                    </a:srgbClr>
                  </a:gs>
                </a:gsLst>
                <a:lin ang="42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14" name="타원 13"/>
              <p:cNvSpPr/>
              <p:nvPr/>
            </p:nvSpPr>
            <p:spPr>
              <a:xfrm rot="10800000">
                <a:off x="2983715" y="1701466"/>
                <a:ext cx="830109" cy="837490"/>
              </a:xfrm>
              <a:prstGeom prst="ellipse">
                <a:avLst/>
              </a:prstGeom>
              <a:solidFill>
                <a:srgbClr val="FFBC00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contourW="12700" prstMaterial="clear">
                <a:bevelT w="254000" prst="relaxedInset"/>
                <a:contourClr>
                  <a:srgbClr val="FFBC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959952" y="2551825"/>
              <a:ext cx="1235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재정신청 시작</a:t>
              </a:r>
              <a:endPara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타원 5"/>
            <p:cNvSpPr/>
            <p:nvPr/>
          </p:nvSpPr>
          <p:spPr>
            <a:xfrm flipH="1">
              <a:off x="7079580" y="2183798"/>
              <a:ext cx="439049" cy="4390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55"/>
          <p:cNvGrpSpPr/>
          <p:nvPr/>
        </p:nvGrpSpPr>
        <p:grpSpPr>
          <a:xfrm>
            <a:off x="2251214" y="2635202"/>
            <a:ext cx="1240666" cy="1480605"/>
            <a:chOff x="472831" y="1954932"/>
            <a:chExt cx="3042077" cy="4138364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73460" y="1954932"/>
              <a:ext cx="2816224" cy="3593540"/>
            </a:xfrm>
            <a:custGeom>
              <a:avLst/>
              <a:gdLst/>
              <a:ahLst/>
              <a:cxnLst>
                <a:cxn ang="0">
                  <a:pos x="1266" y="869"/>
                </a:cxn>
                <a:cxn ang="0">
                  <a:pos x="1061" y="869"/>
                </a:cxn>
                <a:cxn ang="0">
                  <a:pos x="1221" y="502"/>
                </a:cxn>
                <a:cxn ang="0">
                  <a:pos x="720" y="0"/>
                </a:cxn>
                <a:cxn ang="0">
                  <a:pos x="219" y="502"/>
                </a:cxn>
                <a:cxn ang="0">
                  <a:pos x="379" y="870"/>
                </a:cxn>
                <a:cxn ang="0">
                  <a:pos x="172" y="870"/>
                </a:cxn>
                <a:cxn ang="0">
                  <a:pos x="67" y="1044"/>
                </a:cxn>
                <a:cxn ang="0">
                  <a:pos x="577" y="1737"/>
                </a:cxn>
                <a:cxn ang="0">
                  <a:pos x="842" y="1735"/>
                </a:cxn>
                <a:cxn ang="0">
                  <a:pos x="1372" y="1045"/>
                </a:cxn>
                <a:cxn ang="0">
                  <a:pos x="1266" y="869"/>
                </a:cxn>
              </a:cxnLst>
              <a:rect l="0" t="0" r="r" b="b"/>
              <a:pathLst>
                <a:path w="1437" h="1835">
                  <a:moveTo>
                    <a:pt x="1266" y="869"/>
                  </a:moveTo>
                  <a:cubicBezTo>
                    <a:pt x="1243" y="869"/>
                    <a:pt x="1165" y="869"/>
                    <a:pt x="1061" y="869"/>
                  </a:cubicBezTo>
                  <a:cubicBezTo>
                    <a:pt x="1160" y="777"/>
                    <a:pt x="1221" y="647"/>
                    <a:pt x="1221" y="502"/>
                  </a:cubicBezTo>
                  <a:cubicBezTo>
                    <a:pt x="1221" y="225"/>
                    <a:pt x="997" y="0"/>
                    <a:pt x="720" y="0"/>
                  </a:cubicBezTo>
                  <a:cubicBezTo>
                    <a:pt x="443" y="0"/>
                    <a:pt x="219" y="225"/>
                    <a:pt x="219" y="502"/>
                  </a:cubicBezTo>
                  <a:cubicBezTo>
                    <a:pt x="219" y="647"/>
                    <a:pt x="281" y="778"/>
                    <a:pt x="379" y="870"/>
                  </a:cubicBezTo>
                  <a:cubicBezTo>
                    <a:pt x="271" y="870"/>
                    <a:pt x="191" y="870"/>
                    <a:pt x="172" y="870"/>
                  </a:cubicBezTo>
                  <a:cubicBezTo>
                    <a:pt x="60" y="870"/>
                    <a:pt x="0" y="954"/>
                    <a:pt x="67" y="1044"/>
                  </a:cubicBezTo>
                  <a:cubicBezTo>
                    <a:pt x="107" y="1096"/>
                    <a:pt x="528" y="1667"/>
                    <a:pt x="577" y="1737"/>
                  </a:cubicBezTo>
                  <a:cubicBezTo>
                    <a:pt x="626" y="1806"/>
                    <a:pt x="769" y="1835"/>
                    <a:pt x="842" y="1735"/>
                  </a:cubicBezTo>
                  <a:cubicBezTo>
                    <a:pt x="914" y="1634"/>
                    <a:pt x="1340" y="1089"/>
                    <a:pt x="1372" y="1045"/>
                  </a:cubicBezTo>
                  <a:cubicBezTo>
                    <a:pt x="1437" y="955"/>
                    <a:pt x="1389" y="869"/>
                    <a:pt x="1266" y="869"/>
                  </a:cubicBezTo>
                  <a:close/>
                </a:path>
              </a:pathLst>
            </a:custGeom>
            <a:gradFill>
              <a:gsLst>
                <a:gs pos="100000">
                  <a:srgbClr val="719E00"/>
                </a:gs>
                <a:gs pos="57000">
                  <a:srgbClr val="96D200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270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008508" y="3929881"/>
              <a:ext cx="1946128" cy="1258712"/>
            </a:xfrm>
            <a:custGeom>
              <a:avLst/>
              <a:gdLst/>
              <a:ahLst/>
              <a:cxnLst>
                <a:cxn ang="0">
                  <a:pos x="67" y="175"/>
                </a:cxn>
                <a:cxn ang="0">
                  <a:pos x="577" y="868"/>
                </a:cxn>
                <a:cxn ang="0">
                  <a:pos x="842" y="866"/>
                </a:cxn>
                <a:cxn ang="0">
                  <a:pos x="1372" y="176"/>
                </a:cxn>
                <a:cxn ang="0">
                  <a:pos x="1266" y="0"/>
                </a:cxn>
                <a:cxn ang="0">
                  <a:pos x="172" y="1"/>
                </a:cxn>
                <a:cxn ang="0">
                  <a:pos x="67" y="175"/>
                </a:cxn>
              </a:cxnLst>
              <a:rect l="0" t="0" r="r" b="b"/>
              <a:pathLst>
                <a:path w="1437" h="966">
                  <a:moveTo>
                    <a:pt x="67" y="175"/>
                  </a:moveTo>
                  <a:cubicBezTo>
                    <a:pt x="107" y="227"/>
                    <a:pt x="528" y="798"/>
                    <a:pt x="577" y="868"/>
                  </a:cubicBezTo>
                  <a:cubicBezTo>
                    <a:pt x="626" y="937"/>
                    <a:pt x="769" y="966"/>
                    <a:pt x="842" y="866"/>
                  </a:cubicBezTo>
                  <a:cubicBezTo>
                    <a:pt x="914" y="765"/>
                    <a:pt x="1340" y="220"/>
                    <a:pt x="1372" y="176"/>
                  </a:cubicBezTo>
                  <a:cubicBezTo>
                    <a:pt x="1437" y="86"/>
                    <a:pt x="1389" y="0"/>
                    <a:pt x="1266" y="0"/>
                  </a:cubicBezTo>
                  <a:cubicBezTo>
                    <a:pt x="1175" y="0"/>
                    <a:pt x="243" y="1"/>
                    <a:pt x="172" y="1"/>
                  </a:cubicBezTo>
                  <a:cubicBezTo>
                    <a:pt x="60" y="1"/>
                    <a:pt x="0" y="85"/>
                    <a:pt x="67" y="175"/>
                  </a:cubicBezTo>
                  <a:close/>
                </a:path>
              </a:pathLst>
            </a:custGeom>
            <a:gradFill>
              <a:gsLst>
                <a:gs pos="58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231904" y="4034408"/>
              <a:ext cx="1499336" cy="1009254"/>
            </a:xfrm>
            <a:custGeom>
              <a:avLst/>
              <a:gdLst/>
              <a:ahLst/>
              <a:cxnLst>
                <a:cxn ang="0">
                  <a:pos x="67" y="175"/>
                </a:cxn>
                <a:cxn ang="0">
                  <a:pos x="577" y="868"/>
                </a:cxn>
                <a:cxn ang="0">
                  <a:pos x="842" y="866"/>
                </a:cxn>
                <a:cxn ang="0">
                  <a:pos x="1372" y="176"/>
                </a:cxn>
                <a:cxn ang="0">
                  <a:pos x="1266" y="0"/>
                </a:cxn>
                <a:cxn ang="0">
                  <a:pos x="172" y="1"/>
                </a:cxn>
                <a:cxn ang="0">
                  <a:pos x="67" y="175"/>
                </a:cxn>
              </a:cxnLst>
              <a:rect l="0" t="0" r="r" b="b"/>
              <a:pathLst>
                <a:path w="1437" h="966">
                  <a:moveTo>
                    <a:pt x="67" y="175"/>
                  </a:moveTo>
                  <a:cubicBezTo>
                    <a:pt x="107" y="227"/>
                    <a:pt x="528" y="798"/>
                    <a:pt x="577" y="868"/>
                  </a:cubicBezTo>
                  <a:cubicBezTo>
                    <a:pt x="626" y="937"/>
                    <a:pt x="769" y="966"/>
                    <a:pt x="842" y="866"/>
                  </a:cubicBezTo>
                  <a:cubicBezTo>
                    <a:pt x="914" y="765"/>
                    <a:pt x="1340" y="220"/>
                    <a:pt x="1372" y="176"/>
                  </a:cubicBezTo>
                  <a:cubicBezTo>
                    <a:pt x="1437" y="86"/>
                    <a:pt x="1389" y="0"/>
                    <a:pt x="1266" y="0"/>
                  </a:cubicBezTo>
                  <a:cubicBezTo>
                    <a:pt x="1175" y="0"/>
                    <a:pt x="243" y="1"/>
                    <a:pt x="172" y="1"/>
                  </a:cubicBezTo>
                  <a:cubicBezTo>
                    <a:pt x="60" y="1"/>
                    <a:pt x="0" y="85"/>
                    <a:pt x="67" y="1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 rot="5400000">
              <a:off x="1788464" y="4283838"/>
              <a:ext cx="386216" cy="315834"/>
            </a:xfrm>
            <a:custGeom>
              <a:avLst/>
              <a:gdLst/>
              <a:ahLst/>
              <a:cxnLst>
                <a:cxn ang="0">
                  <a:pos x="438" y="656"/>
                </a:cxn>
                <a:cxn ang="0">
                  <a:pos x="800" y="383"/>
                </a:cxn>
                <a:cxn ang="0">
                  <a:pos x="800" y="297"/>
                </a:cxn>
                <a:cxn ang="0">
                  <a:pos x="438" y="24"/>
                </a:cxn>
                <a:cxn ang="0">
                  <a:pos x="381" y="52"/>
                </a:cxn>
                <a:cxn ang="0">
                  <a:pos x="381" y="158"/>
                </a:cxn>
                <a:cxn ang="0">
                  <a:pos x="57" y="158"/>
                </a:cxn>
                <a:cxn ang="0">
                  <a:pos x="0" y="215"/>
                </a:cxn>
                <a:cxn ang="0">
                  <a:pos x="0" y="453"/>
                </a:cxn>
                <a:cxn ang="0">
                  <a:pos x="57" y="510"/>
                </a:cxn>
                <a:cxn ang="0">
                  <a:pos x="381" y="510"/>
                </a:cxn>
                <a:cxn ang="0">
                  <a:pos x="381" y="627"/>
                </a:cxn>
                <a:cxn ang="0">
                  <a:pos x="438" y="656"/>
                </a:cxn>
              </a:cxnLst>
              <a:rect l="0" t="0" r="r" b="b"/>
              <a:pathLst>
                <a:path w="831" h="679">
                  <a:moveTo>
                    <a:pt x="438" y="656"/>
                  </a:moveTo>
                  <a:cubicBezTo>
                    <a:pt x="800" y="383"/>
                    <a:pt x="800" y="383"/>
                    <a:pt x="800" y="383"/>
                  </a:cubicBezTo>
                  <a:cubicBezTo>
                    <a:pt x="831" y="359"/>
                    <a:pt x="831" y="321"/>
                    <a:pt x="800" y="297"/>
                  </a:cubicBezTo>
                  <a:cubicBezTo>
                    <a:pt x="438" y="24"/>
                    <a:pt x="438" y="24"/>
                    <a:pt x="438" y="24"/>
                  </a:cubicBezTo>
                  <a:cubicBezTo>
                    <a:pt x="407" y="0"/>
                    <a:pt x="381" y="13"/>
                    <a:pt x="381" y="52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26" y="158"/>
                    <a:pt x="0" y="184"/>
                    <a:pt x="0" y="215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84"/>
                    <a:pt x="26" y="510"/>
                    <a:pt x="57" y="510"/>
                  </a:cubicBezTo>
                  <a:cubicBezTo>
                    <a:pt x="381" y="510"/>
                    <a:pt x="381" y="510"/>
                    <a:pt x="381" y="510"/>
                  </a:cubicBezTo>
                  <a:cubicBezTo>
                    <a:pt x="381" y="627"/>
                    <a:pt x="381" y="627"/>
                    <a:pt x="381" y="627"/>
                  </a:cubicBezTo>
                  <a:cubicBezTo>
                    <a:pt x="381" y="667"/>
                    <a:pt x="407" y="679"/>
                    <a:pt x="438" y="656"/>
                  </a:cubicBezTo>
                  <a:close/>
                </a:path>
              </a:pathLst>
            </a:custGeom>
            <a:gradFill>
              <a:gsLst>
                <a:gs pos="31000">
                  <a:srgbClr val="719E00"/>
                </a:gs>
                <a:gs pos="0">
                  <a:schemeClr val="bg1"/>
                </a:gs>
              </a:gsLst>
              <a:lin ang="96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451636" y="5554197"/>
              <a:ext cx="1056153" cy="539099"/>
            </a:xfrm>
            <a:custGeom>
              <a:avLst/>
              <a:gdLst/>
              <a:ahLst/>
              <a:cxnLst>
                <a:cxn ang="0">
                  <a:pos x="708" y="360"/>
                </a:cxn>
                <a:cxn ang="0">
                  <a:pos x="421" y="42"/>
                </a:cxn>
                <a:cxn ang="0">
                  <a:pos x="283" y="42"/>
                </a:cxn>
                <a:cxn ang="0">
                  <a:pos x="0" y="360"/>
                </a:cxn>
                <a:cxn ang="0">
                  <a:pos x="708" y="360"/>
                </a:cxn>
              </a:cxnLst>
              <a:rect l="0" t="0" r="r" b="b"/>
              <a:pathLst>
                <a:path w="708" h="360">
                  <a:moveTo>
                    <a:pt x="708" y="360"/>
                  </a:moveTo>
                  <a:cubicBezTo>
                    <a:pt x="421" y="42"/>
                    <a:pt x="421" y="42"/>
                    <a:pt x="421" y="42"/>
                  </a:cubicBezTo>
                  <a:cubicBezTo>
                    <a:pt x="383" y="0"/>
                    <a:pt x="321" y="0"/>
                    <a:pt x="283" y="42"/>
                  </a:cubicBezTo>
                  <a:cubicBezTo>
                    <a:pt x="0" y="360"/>
                    <a:pt x="0" y="360"/>
                    <a:pt x="0" y="360"/>
                  </a:cubicBezTo>
                  <a:lnTo>
                    <a:pt x="708" y="36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rgbClr val="719E00"/>
                </a:gs>
              </a:gsLst>
              <a:lin ang="5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1145549" y="2105394"/>
              <a:ext cx="1671755" cy="1667184"/>
            </a:xfrm>
            <a:prstGeom prst="ellipse">
              <a:avLst/>
            </a:prstGeom>
            <a:solidFill>
              <a:srgbClr val="71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1153548" y="2113394"/>
              <a:ext cx="1654614" cy="16511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1175259" y="2135104"/>
              <a:ext cx="1611192" cy="160776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57000">
                  <a:schemeClr val="bg1"/>
                </a:gs>
              </a:gsLst>
              <a:lin ang="3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831" y="2439471"/>
              <a:ext cx="3042077" cy="111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>
                  <a:latin typeface="Arial" pitchFamily="34" charset="0"/>
                  <a:cs typeface="Arial" pitchFamily="34" charset="0"/>
                </a:rPr>
                <a:t>광역자치단체</a:t>
              </a:r>
              <a:endParaRPr lang="en-US" altLang="ko-KR" sz="10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ko-KR" altLang="en-US" sz="1000" b="1" dirty="0">
                  <a:latin typeface="Arial" pitchFamily="34" charset="0"/>
                  <a:cs typeface="Arial" pitchFamily="34" charset="0"/>
                </a:rPr>
                <a:t>담당자</a:t>
              </a:r>
              <a:endParaRPr lang="en-US" altLang="ko-KR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그룹 55"/>
          <p:cNvGrpSpPr/>
          <p:nvPr/>
        </p:nvGrpSpPr>
        <p:grpSpPr>
          <a:xfrm>
            <a:off x="3578138" y="2492326"/>
            <a:ext cx="1643074" cy="1428760"/>
            <a:chOff x="3274641" y="1714488"/>
            <a:chExt cx="1955599" cy="1643074"/>
          </a:xfrm>
        </p:grpSpPr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274641" y="1714488"/>
              <a:ext cx="1955599" cy="1643074"/>
            </a:xfrm>
            <a:custGeom>
              <a:avLst/>
              <a:gdLst/>
              <a:ahLst/>
              <a:cxnLst>
                <a:cxn ang="0">
                  <a:pos x="438" y="656"/>
                </a:cxn>
                <a:cxn ang="0">
                  <a:pos x="800" y="383"/>
                </a:cxn>
                <a:cxn ang="0">
                  <a:pos x="800" y="297"/>
                </a:cxn>
                <a:cxn ang="0">
                  <a:pos x="438" y="24"/>
                </a:cxn>
                <a:cxn ang="0">
                  <a:pos x="381" y="52"/>
                </a:cxn>
                <a:cxn ang="0">
                  <a:pos x="381" y="158"/>
                </a:cxn>
                <a:cxn ang="0">
                  <a:pos x="57" y="158"/>
                </a:cxn>
                <a:cxn ang="0">
                  <a:pos x="0" y="215"/>
                </a:cxn>
                <a:cxn ang="0">
                  <a:pos x="0" y="453"/>
                </a:cxn>
                <a:cxn ang="0">
                  <a:pos x="57" y="510"/>
                </a:cxn>
                <a:cxn ang="0">
                  <a:pos x="381" y="510"/>
                </a:cxn>
                <a:cxn ang="0">
                  <a:pos x="381" y="627"/>
                </a:cxn>
                <a:cxn ang="0">
                  <a:pos x="438" y="656"/>
                </a:cxn>
              </a:cxnLst>
              <a:rect l="0" t="0" r="r" b="b"/>
              <a:pathLst>
                <a:path w="831" h="679">
                  <a:moveTo>
                    <a:pt x="438" y="656"/>
                  </a:moveTo>
                  <a:cubicBezTo>
                    <a:pt x="800" y="383"/>
                    <a:pt x="800" y="383"/>
                    <a:pt x="800" y="383"/>
                  </a:cubicBezTo>
                  <a:cubicBezTo>
                    <a:pt x="831" y="359"/>
                    <a:pt x="831" y="321"/>
                    <a:pt x="800" y="297"/>
                  </a:cubicBezTo>
                  <a:cubicBezTo>
                    <a:pt x="438" y="24"/>
                    <a:pt x="438" y="24"/>
                    <a:pt x="438" y="24"/>
                  </a:cubicBezTo>
                  <a:cubicBezTo>
                    <a:pt x="407" y="0"/>
                    <a:pt x="381" y="13"/>
                    <a:pt x="381" y="52"/>
                  </a:cubicBezTo>
                  <a:cubicBezTo>
                    <a:pt x="381" y="158"/>
                    <a:pt x="381" y="158"/>
                    <a:pt x="381" y="158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26" y="158"/>
                    <a:pt x="0" y="184"/>
                    <a:pt x="0" y="215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84"/>
                    <a:pt x="26" y="510"/>
                    <a:pt x="57" y="510"/>
                  </a:cubicBezTo>
                  <a:cubicBezTo>
                    <a:pt x="381" y="510"/>
                    <a:pt x="381" y="510"/>
                    <a:pt x="381" y="510"/>
                  </a:cubicBezTo>
                  <a:cubicBezTo>
                    <a:pt x="381" y="627"/>
                    <a:pt x="381" y="627"/>
                    <a:pt x="381" y="627"/>
                  </a:cubicBezTo>
                  <a:cubicBezTo>
                    <a:pt x="381" y="667"/>
                    <a:pt x="407" y="679"/>
                    <a:pt x="438" y="656"/>
                  </a:cubicBezTo>
                  <a:close/>
                </a:path>
              </a:pathLst>
            </a:custGeom>
            <a:gradFill>
              <a:gsLst>
                <a:gs pos="31000">
                  <a:srgbClr val="719E00"/>
                </a:gs>
                <a:gs pos="0">
                  <a:schemeClr val="bg1"/>
                </a:gs>
              </a:gsLst>
              <a:lin ang="96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312363" y="1746105"/>
              <a:ext cx="1882140" cy="1582899"/>
            </a:xfrm>
            <a:custGeom>
              <a:avLst/>
              <a:gdLst/>
              <a:ahLst/>
              <a:cxnLst>
                <a:cxn ang="0">
                  <a:pos x="421" y="631"/>
                </a:cxn>
                <a:cxn ang="0">
                  <a:pos x="770" y="368"/>
                </a:cxn>
                <a:cxn ang="0">
                  <a:pos x="770" y="286"/>
                </a:cxn>
                <a:cxn ang="0">
                  <a:pos x="421" y="23"/>
                </a:cxn>
                <a:cxn ang="0">
                  <a:pos x="366" y="50"/>
                </a:cxn>
                <a:cxn ang="0">
                  <a:pos x="366" y="152"/>
                </a:cxn>
                <a:cxn ang="0">
                  <a:pos x="55" y="152"/>
                </a:cxn>
                <a:cxn ang="0">
                  <a:pos x="0" y="207"/>
                </a:cxn>
                <a:cxn ang="0">
                  <a:pos x="0" y="436"/>
                </a:cxn>
                <a:cxn ang="0">
                  <a:pos x="55" y="490"/>
                </a:cxn>
                <a:cxn ang="0">
                  <a:pos x="366" y="490"/>
                </a:cxn>
                <a:cxn ang="0">
                  <a:pos x="366" y="604"/>
                </a:cxn>
                <a:cxn ang="0">
                  <a:pos x="421" y="631"/>
                </a:cxn>
              </a:cxnLst>
              <a:rect l="0" t="0" r="r" b="b"/>
              <a:pathLst>
                <a:path w="800" h="654">
                  <a:moveTo>
                    <a:pt x="421" y="631"/>
                  </a:moveTo>
                  <a:cubicBezTo>
                    <a:pt x="770" y="368"/>
                    <a:pt x="770" y="368"/>
                    <a:pt x="770" y="368"/>
                  </a:cubicBezTo>
                  <a:cubicBezTo>
                    <a:pt x="800" y="346"/>
                    <a:pt x="800" y="308"/>
                    <a:pt x="770" y="286"/>
                  </a:cubicBezTo>
                  <a:cubicBezTo>
                    <a:pt x="421" y="23"/>
                    <a:pt x="421" y="23"/>
                    <a:pt x="421" y="23"/>
                  </a:cubicBezTo>
                  <a:cubicBezTo>
                    <a:pt x="391" y="0"/>
                    <a:pt x="366" y="12"/>
                    <a:pt x="366" y="50"/>
                  </a:cubicBezTo>
                  <a:cubicBezTo>
                    <a:pt x="366" y="152"/>
                    <a:pt x="366" y="152"/>
                    <a:pt x="366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24" y="152"/>
                    <a:pt x="0" y="176"/>
                    <a:pt x="0" y="207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66"/>
                    <a:pt x="24" y="490"/>
                    <a:pt x="55" y="490"/>
                  </a:cubicBezTo>
                  <a:cubicBezTo>
                    <a:pt x="366" y="490"/>
                    <a:pt x="366" y="490"/>
                    <a:pt x="366" y="490"/>
                  </a:cubicBezTo>
                  <a:cubicBezTo>
                    <a:pt x="366" y="604"/>
                    <a:pt x="366" y="604"/>
                    <a:pt x="366" y="604"/>
                  </a:cubicBezTo>
                  <a:cubicBezTo>
                    <a:pt x="366" y="641"/>
                    <a:pt x="391" y="654"/>
                    <a:pt x="421" y="631"/>
                  </a:cubicBezTo>
                  <a:close/>
                </a:path>
              </a:pathLst>
            </a:custGeom>
            <a:gradFill>
              <a:gsLst>
                <a:gs pos="100000">
                  <a:srgbClr val="719E00"/>
                </a:gs>
                <a:gs pos="0">
                  <a:srgbClr val="96D200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189899" y="2933646"/>
              <a:ext cx="504713" cy="361050"/>
            </a:xfrm>
            <a:custGeom>
              <a:avLst/>
              <a:gdLst/>
              <a:ahLst/>
              <a:cxnLst>
                <a:cxn ang="0">
                  <a:pos x="57" y="144"/>
                </a:cxn>
                <a:cxn ang="0">
                  <a:pos x="247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57" y="144"/>
                </a:cxn>
              </a:cxnLst>
              <a:rect l="0" t="0" r="r" b="b"/>
              <a:pathLst>
                <a:path w="247" h="167">
                  <a:moveTo>
                    <a:pt x="57" y="144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55"/>
                    <a:pt x="26" y="167"/>
                    <a:pt x="57" y="144"/>
                  </a:cubicBezTo>
                  <a:close/>
                </a:path>
              </a:pathLst>
            </a:custGeom>
            <a:gradFill>
              <a:gsLst>
                <a:gs pos="100000">
                  <a:srgbClr val="719E00"/>
                </a:gs>
                <a:gs pos="0">
                  <a:schemeClr val="bg1">
                    <a:alpha val="0"/>
                  </a:schemeClr>
                </a:gs>
              </a:gsLst>
              <a:lin ang="4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328709" y="2126531"/>
              <a:ext cx="374245" cy="792471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0" y="295"/>
                </a:cxn>
                <a:cxn ang="0">
                  <a:pos x="57" y="352"/>
                </a:cxn>
                <a:cxn ang="0">
                  <a:pos x="159" y="352"/>
                </a:cxn>
                <a:cxn ang="0">
                  <a:pos x="159" y="0"/>
                </a:cxn>
              </a:cxnLst>
              <a:rect l="0" t="0" r="r" b="b"/>
              <a:pathLst>
                <a:path w="159" h="352">
                  <a:moveTo>
                    <a:pt x="159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326"/>
                    <a:pt x="26" y="352"/>
                    <a:pt x="57" y="352"/>
                  </a:cubicBezTo>
                  <a:cubicBezTo>
                    <a:pt x="159" y="352"/>
                    <a:pt x="159" y="352"/>
                    <a:pt x="159" y="352"/>
                  </a:cubicBezTo>
                  <a:lnTo>
                    <a:pt x="159" y="0"/>
                  </a:lnTo>
                  <a:close/>
                </a:path>
              </a:pathLst>
            </a:custGeom>
            <a:gradFill>
              <a:gsLst>
                <a:gs pos="100000">
                  <a:srgbClr val="719E00">
                    <a:alpha val="49804"/>
                  </a:srgbClr>
                </a:gs>
                <a:gs pos="0">
                  <a:srgbClr val="96D200">
                    <a:alpha val="0"/>
                  </a:srgbClr>
                </a:gs>
              </a:gsLst>
              <a:lin ang="10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3712418" y="1789962"/>
              <a:ext cx="1440393" cy="1285086"/>
            </a:xfrm>
            <a:custGeom>
              <a:avLst/>
              <a:gdLst/>
              <a:ahLst/>
              <a:cxnLst>
                <a:cxn ang="0">
                  <a:pos x="583" y="351"/>
                </a:cxn>
                <a:cxn ang="0">
                  <a:pos x="583" y="272"/>
                </a:cxn>
                <a:cxn ang="0">
                  <a:pos x="251" y="22"/>
                </a:cxn>
                <a:cxn ang="0">
                  <a:pos x="199" y="48"/>
                </a:cxn>
                <a:cxn ang="0">
                  <a:pos x="199" y="145"/>
                </a:cxn>
                <a:cxn ang="0">
                  <a:pos x="0" y="145"/>
                </a:cxn>
                <a:cxn ang="0">
                  <a:pos x="118" y="300"/>
                </a:cxn>
                <a:cxn ang="0">
                  <a:pos x="344" y="531"/>
                </a:cxn>
                <a:cxn ang="0">
                  <a:pos x="583" y="351"/>
                </a:cxn>
              </a:cxnLst>
              <a:rect l="0" t="0" r="r" b="b"/>
              <a:pathLst>
                <a:path w="612" h="531">
                  <a:moveTo>
                    <a:pt x="583" y="351"/>
                  </a:moveTo>
                  <a:cubicBezTo>
                    <a:pt x="612" y="329"/>
                    <a:pt x="612" y="294"/>
                    <a:pt x="583" y="272"/>
                  </a:cubicBezTo>
                  <a:cubicBezTo>
                    <a:pt x="251" y="22"/>
                    <a:pt x="251" y="22"/>
                    <a:pt x="251" y="22"/>
                  </a:cubicBezTo>
                  <a:cubicBezTo>
                    <a:pt x="222" y="0"/>
                    <a:pt x="199" y="12"/>
                    <a:pt x="199" y="48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2" y="222"/>
                    <a:pt x="62" y="296"/>
                    <a:pt x="118" y="300"/>
                  </a:cubicBezTo>
                  <a:cubicBezTo>
                    <a:pt x="196" y="306"/>
                    <a:pt x="298" y="457"/>
                    <a:pt x="344" y="531"/>
                  </a:cubicBezTo>
                  <a:lnTo>
                    <a:pt x="583" y="351"/>
                  </a:lnTo>
                  <a:close/>
                </a:path>
              </a:pathLst>
            </a:custGeom>
            <a:gradFill flip="none" rotWithShape="1">
              <a:gsLst>
                <a:gs pos="64000">
                  <a:schemeClr val="bg1">
                    <a:alpha val="0"/>
                  </a:schemeClr>
                </a:gs>
                <a:gs pos="13000">
                  <a:schemeClr val="bg1"/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  <p:sp>
          <p:nvSpPr>
            <p:cNvPr id="31" name="타원 30"/>
            <p:cNvSpPr/>
            <p:nvPr/>
          </p:nvSpPr>
          <p:spPr>
            <a:xfrm rot="2248181">
              <a:off x="4143850" y="2113803"/>
              <a:ext cx="1008035" cy="3158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sz="1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9719" y="2387910"/>
              <a:ext cx="1530469" cy="31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n-ea"/>
                  <a:cs typeface="Arial" pitchFamily="34" charset="0"/>
                </a:rPr>
                <a:t>재정 공모 등록</a:t>
              </a:r>
              <a:endParaRPr lang="ko-KR" altLang="en-US" sz="1200" b="1" dirty="0">
                <a:latin typeface="+mn-ea"/>
                <a:cs typeface="Arial" pitchFamily="34" charset="0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15743835">
              <a:off x="4198875" y="3195874"/>
              <a:ext cx="81285" cy="91570"/>
            </a:xfrm>
            <a:custGeom>
              <a:avLst/>
              <a:gdLst/>
              <a:ahLst/>
              <a:cxnLst>
                <a:cxn ang="0">
                  <a:pos x="323" y="17"/>
                </a:cxn>
                <a:cxn ang="0">
                  <a:pos x="57" y="453"/>
                </a:cxn>
                <a:cxn ang="0">
                  <a:pos x="286" y="13"/>
                </a:cxn>
                <a:cxn ang="0">
                  <a:pos x="413" y="5"/>
                </a:cxn>
                <a:cxn ang="0">
                  <a:pos x="323" y="17"/>
                </a:cxn>
              </a:cxnLst>
              <a:rect l="0" t="0" r="r" b="b"/>
              <a:pathLst>
                <a:path w="413" h="453">
                  <a:moveTo>
                    <a:pt x="323" y="17"/>
                  </a:moveTo>
                  <a:cubicBezTo>
                    <a:pt x="124" y="66"/>
                    <a:pt x="16" y="252"/>
                    <a:pt x="57" y="453"/>
                  </a:cubicBezTo>
                  <a:cubicBezTo>
                    <a:pt x="0" y="251"/>
                    <a:pt x="96" y="60"/>
                    <a:pt x="286" y="13"/>
                  </a:cubicBezTo>
                  <a:cubicBezTo>
                    <a:pt x="328" y="3"/>
                    <a:pt x="371" y="0"/>
                    <a:pt x="413" y="5"/>
                  </a:cubicBezTo>
                  <a:cubicBezTo>
                    <a:pt x="383" y="6"/>
                    <a:pt x="353" y="9"/>
                    <a:pt x="323" y="17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일자리 창출사업지원을 원하는 예비사회적 기업은 재정공모기간 내에 사업 신청서를 제출하여야 하며</a:t>
            </a:r>
            <a:r>
              <a:rPr lang="en-US" altLang="ko-KR" dirty="0"/>
              <a:t>, </a:t>
            </a:r>
            <a:r>
              <a:rPr lang="ko-KR" altLang="en-US" dirty="0"/>
              <a:t>관련 </a:t>
            </a:r>
            <a:r>
              <a:rPr lang="ko-KR" altLang="en-US" dirty="0" smtClean="0"/>
              <a:t>첨부파일은 </a:t>
            </a:r>
            <a:r>
              <a:rPr lang="en-US" altLang="ko-KR" dirty="0"/>
              <a:t>PDF</a:t>
            </a:r>
            <a:r>
              <a:rPr lang="ko-KR" altLang="en-US" dirty="0"/>
              <a:t>만 가능합니다</a:t>
            </a:r>
            <a:r>
              <a:rPr lang="en-US" altLang="ko-KR" dirty="0"/>
              <a:t>.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 algn="l"/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73" name="그룹 72"/>
          <p:cNvGrpSpPr/>
          <p:nvPr/>
        </p:nvGrpSpPr>
        <p:grpSpPr>
          <a:xfrm>
            <a:off x="251520" y="5255984"/>
            <a:ext cx="6616122" cy="1340768"/>
            <a:chOff x="357158" y="1714488"/>
            <a:chExt cx="8107874" cy="1643074"/>
          </a:xfrm>
        </p:grpSpPr>
        <p:grpSp>
          <p:nvGrpSpPr>
            <p:cNvPr id="12" name="그룹 54"/>
            <p:cNvGrpSpPr/>
            <p:nvPr/>
          </p:nvGrpSpPr>
          <p:grpSpPr>
            <a:xfrm>
              <a:off x="4759541" y="1714488"/>
              <a:ext cx="1955599" cy="1643074"/>
              <a:chOff x="4902417" y="1714488"/>
              <a:chExt cx="1955599" cy="1643074"/>
            </a:xfrm>
          </p:grpSpPr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1090" y="2285992"/>
                <a:ext cx="1100906" cy="56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Arial" pitchFamily="34" charset="0"/>
                  </a:rPr>
                  <a:t>종전 사업</a:t>
                </a:r>
                <a:endPara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itchFamily="34" charset="0"/>
                </a:endParaRPr>
              </a:p>
              <a:p>
                <a:pPr algn="ctr"/>
                <a:r>
                  <a: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Arial" pitchFamily="34" charset="0"/>
                  </a:rPr>
                  <a:t>참여 여부</a:t>
                </a:r>
                <a:endPara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24" name="그룹 30"/>
            <p:cNvGrpSpPr/>
            <p:nvPr/>
          </p:nvGrpSpPr>
          <p:grpSpPr>
            <a:xfrm>
              <a:off x="357158" y="1714488"/>
              <a:ext cx="1116031" cy="1525691"/>
              <a:chOff x="573460" y="1954932"/>
              <a:chExt cx="2816224" cy="4138364"/>
            </a:xfrm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3996" y="2344615"/>
                <a:ext cx="1982955" cy="1329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" name="그룹 55"/>
            <p:cNvGrpSpPr/>
            <p:nvPr/>
          </p:nvGrpSpPr>
          <p:grpSpPr>
            <a:xfrm>
              <a:off x="3330781" y="1714488"/>
              <a:ext cx="1955599" cy="1643074"/>
              <a:chOff x="3274641" y="1714488"/>
              <a:chExt cx="1955599" cy="1643074"/>
            </a:xfrm>
          </p:grpSpPr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0" name="타원 39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66039" y="2387910"/>
                <a:ext cx="1465069" cy="33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cs typeface="Arial" pitchFamily="34" charset="0"/>
                  </a:rPr>
                  <a:t>구비서류첨부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43" name="그룹 56"/>
            <p:cNvGrpSpPr/>
            <p:nvPr/>
          </p:nvGrpSpPr>
          <p:grpSpPr>
            <a:xfrm>
              <a:off x="1714480" y="1714488"/>
              <a:ext cx="1955599" cy="1643074"/>
              <a:chOff x="1928794" y="1714488"/>
              <a:chExt cx="1955599" cy="1643074"/>
            </a:xfrm>
          </p:grpSpPr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7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1" name="타원 50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59860" y="2383149"/>
                <a:ext cx="1412008" cy="339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cs typeface="Arial" pitchFamily="34" charset="0"/>
                  </a:rPr>
                  <a:t>사업신청서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  <p:grpSp>
            <p:nvGrpSpPr>
              <p:cNvPr id="53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55" name="타원 54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6" name="타원 55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57" name="그룹 69"/>
            <p:cNvGrpSpPr/>
            <p:nvPr/>
          </p:nvGrpSpPr>
          <p:grpSpPr>
            <a:xfrm>
              <a:off x="6929454" y="1785926"/>
              <a:ext cx="1535578" cy="1563134"/>
              <a:chOff x="3804211" y="2060848"/>
              <a:chExt cx="1535578" cy="1563134"/>
            </a:xfrm>
          </p:grpSpPr>
          <p:grpSp>
            <p:nvGrpSpPr>
              <p:cNvPr id="58" name="그룹 70"/>
              <p:cNvGrpSpPr/>
              <p:nvPr/>
            </p:nvGrpSpPr>
            <p:grpSpPr>
              <a:xfrm>
                <a:off x="3804211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61" name="타원 60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1C6BE"/>
                    </a:gs>
                    <a:gs pos="49000">
                      <a:srgbClr val="F5F6F4"/>
                    </a:gs>
                    <a:gs pos="49000">
                      <a:srgbClr val="C1C6BE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62" name="타원 61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타원 62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96D200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64" name="자유형 63"/>
                <p:cNvSpPr/>
                <p:nvPr/>
              </p:nvSpPr>
              <p:spPr>
                <a:xfrm>
                  <a:off x="2984710" y="1692941"/>
                  <a:ext cx="765270" cy="787541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65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66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1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2" name="타원 71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719E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719E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3956969" y="2447060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신청서</a:t>
                </a:r>
                <a:endPara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제출</a:t>
                </a:r>
                <a:endPara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타원 59"/>
              <p:cNvSpPr/>
              <p:nvPr/>
            </p:nvSpPr>
            <p:spPr>
              <a:xfrm flipH="1">
                <a:off x="409421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0" y="1320378"/>
            <a:ext cx="6810701" cy="3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44000" cy="58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8" name="순서도: 대체 처리 27"/>
          <p:cNvSpPr/>
          <p:nvPr/>
        </p:nvSpPr>
        <p:spPr>
          <a:xfrm>
            <a:off x="3909418" y="1938777"/>
            <a:ext cx="1080000" cy="18000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3679786" y="4149080"/>
            <a:ext cx="60418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l"/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907704" y="2420888"/>
            <a:ext cx="4608513" cy="2241723"/>
            <a:chOff x="2784264" y="2870435"/>
            <a:chExt cx="5228889" cy="2621091"/>
          </a:xfrm>
        </p:grpSpPr>
        <p:sp>
          <p:nvSpPr>
            <p:cNvPr id="11" name="순서도: 대체 처리 10"/>
            <p:cNvSpPr/>
            <p:nvPr/>
          </p:nvSpPr>
          <p:spPr>
            <a:xfrm>
              <a:off x="2784264" y="2870435"/>
              <a:ext cx="5228888" cy="81387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순서도: 대체 처리 11"/>
            <p:cNvSpPr/>
            <p:nvPr/>
          </p:nvSpPr>
          <p:spPr>
            <a:xfrm>
              <a:off x="2784265" y="5059478"/>
              <a:ext cx="5228888" cy="432048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9" y="2227630"/>
            <a:ext cx="5085782" cy="4002774"/>
          </a:xfrm>
          <a:prstGeom prst="rect">
            <a:avLst/>
          </a:prstGeom>
        </p:spPr>
      </p:pic>
      <p:sp>
        <p:nvSpPr>
          <p:cNvPr id="10" name="순서도: 대체 처리 9"/>
          <p:cNvSpPr/>
          <p:nvPr/>
        </p:nvSpPr>
        <p:spPr>
          <a:xfrm>
            <a:off x="395536" y="3947382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대체 처리 12"/>
          <p:cNvSpPr/>
          <p:nvPr/>
        </p:nvSpPr>
        <p:spPr>
          <a:xfrm>
            <a:off x="6228184" y="4077072"/>
            <a:ext cx="352970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직선 화살표 연결선 15"/>
          <p:cNvCxnSpPr>
            <a:stCxn id="10" idx="3"/>
            <a:endCxn id="13" idx="1"/>
          </p:cNvCxnSpPr>
          <p:nvPr/>
        </p:nvCxnSpPr>
        <p:spPr>
          <a:xfrm>
            <a:off x="1763688" y="4048231"/>
            <a:ext cx="4464496" cy="1296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20"/>
          <p:cNvSpPr>
            <a:spLocks noGrp="1"/>
          </p:cNvSpPr>
          <p:nvPr>
            <p:ph type="body" sz="quarter" idx="10"/>
          </p:nvPr>
        </p:nvSpPr>
        <p:spPr>
          <a:xfrm>
            <a:off x="7164288" y="2132856"/>
            <a:ext cx="1872208" cy="4535438"/>
          </a:xfrm>
        </p:spPr>
        <p:txBody>
          <a:bodyPr/>
          <a:lstStyle/>
          <a:p>
            <a:r>
              <a:rPr lang="ko-KR" altLang="en-US" dirty="0"/>
              <a:t>지정신청 </a:t>
            </a:r>
            <a:r>
              <a:rPr lang="en-US" altLang="ko-KR" dirty="0"/>
              <a:t>&gt; </a:t>
            </a:r>
            <a:r>
              <a:rPr lang="ko-KR" altLang="en-US" dirty="0"/>
              <a:t>일자리창출사업 신청조회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기업정보는 자동적으로 입력됩니다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사업신청서</a:t>
            </a:r>
            <a:r>
              <a:rPr lang="en-US" altLang="ko-KR" dirty="0"/>
              <a:t>, </a:t>
            </a:r>
            <a:r>
              <a:rPr lang="ko-KR" altLang="en-US" dirty="0"/>
              <a:t>구비서류 첨부</a:t>
            </a:r>
            <a:r>
              <a:rPr lang="en-US" altLang="ko-KR" dirty="0"/>
              <a:t>, </a:t>
            </a:r>
            <a:r>
              <a:rPr lang="ko-KR" altLang="en-US" dirty="0"/>
              <a:t>종전 재정지원사업 </a:t>
            </a:r>
            <a:r>
              <a:rPr lang="ko-KR" altLang="en-US" dirty="0" smtClean="0"/>
              <a:t>참여여부의 내용을 입력합니다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l"/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" y="1098866"/>
            <a:ext cx="6901345" cy="4985804"/>
          </a:xfrm>
          <a:prstGeom prst="rect">
            <a:avLst/>
          </a:prstGeom>
        </p:spPr>
      </p:pic>
      <p:sp>
        <p:nvSpPr>
          <p:cNvPr id="22" name="순서도: 대체 처리 21"/>
          <p:cNvSpPr/>
          <p:nvPr/>
        </p:nvSpPr>
        <p:spPr>
          <a:xfrm>
            <a:off x="84624" y="3817918"/>
            <a:ext cx="1463039" cy="233276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순서도: 대체 처리 22"/>
          <p:cNvSpPr/>
          <p:nvPr/>
        </p:nvSpPr>
        <p:spPr>
          <a:xfrm>
            <a:off x="1619672" y="2420888"/>
            <a:ext cx="3744416" cy="432048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순서도: 대체 처리 23"/>
          <p:cNvSpPr/>
          <p:nvPr/>
        </p:nvSpPr>
        <p:spPr>
          <a:xfrm>
            <a:off x="1619672" y="4581128"/>
            <a:ext cx="5256584" cy="288032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" y="1594948"/>
            <a:ext cx="6901346" cy="3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그룹 84"/>
          <p:cNvGrpSpPr/>
          <p:nvPr/>
        </p:nvGrpSpPr>
        <p:grpSpPr>
          <a:xfrm>
            <a:off x="539552" y="1285496"/>
            <a:ext cx="8242205" cy="919368"/>
            <a:chOff x="827584" y="1553426"/>
            <a:chExt cx="7776864" cy="867462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1187624" y="1772816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827584" y="1553426"/>
              <a:ext cx="7776864" cy="497481"/>
              <a:chOff x="2118696" y="1636018"/>
              <a:chExt cx="6485752" cy="414889"/>
            </a:xfrm>
          </p:grpSpPr>
          <p:sp>
            <p:nvSpPr>
              <p:cNvPr id="33" name="모서리가 둥근 직사각형 32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2883618" y="1641984"/>
              <a:ext cx="3479801" cy="34848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개요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167528" y="1699136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01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03400" y="2060848"/>
              <a:ext cx="5840236" cy="30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endParaRPr>
            </a:p>
            <a:p>
              <a:pPr algn="ctr"/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추진배경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,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근거 및 경과</a:t>
              </a:r>
            </a:p>
          </p:txBody>
        </p:sp>
      </p:grpSp>
      <p:sp>
        <p:nvSpPr>
          <p:cNvPr id="31" name="제목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교육순서</a:t>
            </a:r>
          </a:p>
        </p:txBody>
      </p:sp>
      <p:grpSp>
        <p:nvGrpSpPr>
          <p:cNvPr id="86" name="그룹 85"/>
          <p:cNvGrpSpPr/>
          <p:nvPr/>
        </p:nvGrpSpPr>
        <p:grpSpPr>
          <a:xfrm>
            <a:off x="539552" y="2350172"/>
            <a:ext cx="8242209" cy="898072"/>
            <a:chOff x="827584" y="2608500"/>
            <a:chExt cx="7776864" cy="847368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1187624" y="2807796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827584" y="2608500"/>
              <a:ext cx="7776864" cy="497481"/>
              <a:chOff x="2118696" y="1636016"/>
              <a:chExt cx="6485752" cy="414889"/>
            </a:xfrm>
          </p:grpSpPr>
          <p:sp>
            <p:nvSpPr>
              <p:cNvPr id="56" name="모서리가 둥근 직사각형 55"/>
              <p:cNvSpPr/>
              <p:nvPr/>
            </p:nvSpPr>
            <p:spPr>
              <a:xfrm>
                <a:off x="2118696" y="1636016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직사각형 41"/>
            <p:cNvSpPr/>
            <p:nvPr/>
          </p:nvSpPr>
          <p:spPr>
            <a:xfrm>
              <a:off x="2373869" y="2678568"/>
              <a:ext cx="4499297" cy="34848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교육목적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03400" y="3105835"/>
              <a:ext cx="5840236" cy="30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 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교육의 목적 및 기대효과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1167528" y="2754213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539553" y="3393552"/>
            <a:ext cx="8242204" cy="915331"/>
            <a:chOff x="827584" y="3645024"/>
            <a:chExt cx="7776864" cy="863654"/>
          </a:xfrm>
        </p:grpSpPr>
        <p:sp>
          <p:nvSpPr>
            <p:cNvPr id="83" name="모서리가 둥근 직사각형 82"/>
            <p:cNvSpPr/>
            <p:nvPr/>
          </p:nvSpPr>
          <p:spPr>
            <a:xfrm>
              <a:off x="1187624" y="3860606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827584" y="3645024"/>
              <a:ext cx="7776864" cy="497481"/>
              <a:chOff x="2118696" y="1636018"/>
              <a:chExt cx="6485752" cy="414889"/>
            </a:xfrm>
          </p:grpSpPr>
          <p:sp>
            <p:nvSpPr>
              <p:cNvPr id="63" name="모서리가 둥근 직사각형 62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직사각형 47"/>
            <p:cNvSpPr/>
            <p:nvPr/>
          </p:nvSpPr>
          <p:spPr>
            <a:xfrm>
              <a:off x="2441810" y="3718403"/>
              <a:ext cx="4363415" cy="3484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회원가입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03400" y="4149080"/>
              <a:ext cx="5840236" cy="30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통합 정보시스템 가입 절차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1167528" y="3779145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539553" y="4454191"/>
            <a:ext cx="8242208" cy="917734"/>
            <a:chOff x="827584" y="4680004"/>
            <a:chExt cx="7776864" cy="865920"/>
          </a:xfrm>
        </p:grpSpPr>
        <p:sp>
          <p:nvSpPr>
            <p:cNvPr id="84" name="모서리가 둥근 직사각형 83"/>
            <p:cNvSpPr/>
            <p:nvPr/>
          </p:nvSpPr>
          <p:spPr>
            <a:xfrm>
              <a:off x="1187624" y="4897852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827584" y="4680004"/>
              <a:ext cx="7776864" cy="497481"/>
              <a:chOff x="2118696" y="1636018"/>
              <a:chExt cx="6485752" cy="414889"/>
            </a:xfrm>
          </p:grpSpPr>
          <p:sp>
            <p:nvSpPr>
              <p:cNvPr id="72" name="모서리가 둥근 직사각형 71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직사각형 60"/>
            <p:cNvSpPr/>
            <p:nvPr/>
          </p:nvSpPr>
          <p:spPr>
            <a:xfrm>
              <a:off x="2883617" y="4785741"/>
              <a:ext cx="3479801" cy="34848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재정지원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03400" y="5194067"/>
              <a:ext cx="5840236" cy="30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(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예비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)</a:t>
              </a:r>
              <a:r>
                <a:rPr lang="ko-KR" alt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사회적기업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 재정지원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1167528" y="4824173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04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39553" y="5517232"/>
            <a:ext cx="8242204" cy="915331"/>
            <a:chOff x="827584" y="3645024"/>
            <a:chExt cx="7776864" cy="863654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1187624" y="3860606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827584" y="3645024"/>
              <a:ext cx="7776864" cy="497481"/>
              <a:chOff x="2118696" y="1636018"/>
              <a:chExt cx="6485752" cy="414889"/>
            </a:xfrm>
          </p:grpSpPr>
          <p:sp>
            <p:nvSpPr>
              <p:cNvPr id="45" name="모서리가 둥근 직사각형 44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2441810" y="3718403"/>
              <a:ext cx="4363415" cy="3484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지정업무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3400" y="4149080"/>
              <a:ext cx="5840236" cy="30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ko-KR" altLang="en-US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예비사회적기업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 지정업무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167528" y="3785661"/>
              <a:ext cx="250064" cy="21780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8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사업 신청서</a:t>
            </a:r>
            <a:r>
              <a:rPr lang="en-US" altLang="ko-KR" dirty="0" smtClean="0"/>
              <a:t>]</a:t>
            </a:r>
            <a:r>
              <a:rPr lang="ko-KR" altLang="en-US" dirty="0" smtClean="0"/>
              <a:t>탭에서 신청서 내용을 입력합니다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임시저장 </a:t>
            </a:r>
            <a:r>
              <a:rPr lang="en-US" altLang="ko-KR" dirty="0"/>
              <a:t>: </a:t>
            </a:r>
            <a:r>
              <a:rPr lang="ko-KR" altLang="en-US" dirty="0"/>
              <a:t>현재까지 작성하 내용이 </a:t>
            </a:r>
            <a:r>
              <a:rPr lang="ko-KR" altLang="en-US" dirty="0" smtClean="0"/>
              <a:t>임시저장 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신청서 제출 </a:t>
            </a:r>
            <a:r>
              <a:rPr lang="en-US" altLang="ko-KR" dirty="0"/>
              <a:t>: </a:t>
            </a:r>
            <a:r>
              <a:rPr lang="ko-KR" altLang="en-US" dirty="0"/>
              <a:t>현재까지 작성한 내용으로 신청서가 </a:t>
            </a:r>
            <a:r>
              <a:rPr lang="ko-KR" altLang="en-US" dirty="0" smtClean="0"/>
              <a:t>제출됩니다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취소 </a:t>
            </a:r>
            <a:r>
              <a:rPr lang="en-US" altLang="ko-KR" dirty="0"/>
              <a:t>: </a:t>
            </a:r>
            <a:r>
              <a:rPr lang="ko-KR" altLang="en-US" dirty="0"/>
              <a:t>신청서 작성을 중지하고 공모목록으로 </a:t>
            </a:r>
            <a:r>
              <a:rPr lang="ko-KR" altLang="en-US" dirty="0" smtClean="0"/>
              <a:t>돌아갑니다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l"/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13"/>
          <p:cNvGrpSpPr/>
          <p:nvPr/>
        </p:nvGrpSpPr>
        <p:grpSpPr>
          <a:xfrm>
            <a:off x="1907704" y="2420888"/>
            <a:ext cx="4608513" cy="2241723"/>
            <a:chOff x="2784264" y="2870435"/>
            <a:chExt cx="5228889" cy="2621091"/>
          </a:xfrm>
        </p:grpSpPr>
        <p:sp>
          <p:nvSpPr>
            <p:cNvPr id="11" name="순서도: 대체 처리 10"/>
            <p:cNvSpPr/>
            <p:nvPr/>
          </p:nvSpPr>
          <p:spPr>
            <a:xfrm>
              <a:off x="2784264" y="2870435"/>
              <a:ext cx="5228888" cy="81387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순서도: 대체 처리 11"/>
            <p:cNvSpPr/>
            <p:nvPr/>
          </p:nvSpPr>
          <p:spPr>
            <a:xfrm>
              <a:off x="2784265" y="5059478"/>
              <a:ext cx="5228888" cy="432048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순서도: 대체 처리 9"/>
          <p:cNvSpPr/>
          <p:nvPr/>
        </p:nvSpPr>
        <p:spPr>
          <a:xfrm>
            <a:off x="395536" y="3947382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대체 처리 12"/>
          <p:cNvSpPr/>
          <p:nvPr/>
        </p:nvSpPr>
        <p:spPr>
          <a:xfrm>
            <a:off x="6228184" y="4077072"/>
            <a:ext cx="352970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8" y="2245056"/>
            <a:ext cx="5022969" cy="38884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42" y="2245056"/>
            <a:ext cx="3323129" cy="34502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37" y="2941384"/>
            <a:ext cx="3670379" cy="34424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순서도: 대체 처리 23"/>
          <p:cNvSpPr/>
          <p:nvPr/>
        </p:nvSpPr>
        <p:spPr>
          <a:xfrm>
            <a:off x="5366957" y="6133058"/>
            <a:ext cx="1298550" cy="223789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구비서류 첨부</a:t>
            </a:r>
            <a:r>
              <a:rPr lang="en-US" altLang="ko-KR" dirty="0" smtClean="0"/>
              <a:t>] </a:t>
            </a:r>
            <a:r>
              <a:rPr lang="ko-KR" altLang="en-US" dirty="0" smtClean="0"/>
              <a:t>탭에서 신청서에 필요한 첨부파일을 입력합니다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임시저장 </a:t>
            </a:r>
            <a:r>
              <a:rPr lang="en-US" altLang="ko-KR" dirty="0"/>
              <a:t>: </a:t>
            </a:r>
            <a:r>
              <a:rPr lang="ko-KR" altLang="en-US" dirty="0"/>
              <a:t>현재까지 </a:t>
            </a:r>
            <a:r>
              <a:rPr lang="ko-KR" altLang="en-US" dirty="0" smtClean="0"/>
              <a:t>작성한 </a:t>
            </a:r>
            <a:r>
              <a:rPr lang="ko-KR" altLang="en-US" dirty="0"/>
              <a:t>내용이 </a:t>
            </a:r>
            <a:r>
              <a:rPr lang="ko-KR" altLang="en-US" dirty="0" smtClean="0"/>
              <a:t>임시저장 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신청서 제출 </a:t>
            </a:r>
            <a:r>
              <a:rPr lang="en-US" altLang="ko-KR" dirty="0"/>
              <a:t>: </a:t>
            </a:r>
            <a:r>
              <a:rPr lang="ko-KR" altLang="en-US" dirty="0"/>
              <a:t>현재까지 작성한 내용으로 신청서가 </a:t>
            </a:r>
            <a:r>
              <a:rPr lang="ko-KR" altLang="en-US" dirty="0" smtClean="0"/>
              <a:t>제출됩니다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취소 </a:t>
            </a:r>
            <a:r>
              <a:rPr lang="en-US" altLang="ko-KR" dirty="0"/>
              <a:t>: </a:t>
            </a:r>
            <a:r>
              <a:rPr lang="ko-KR" altLang="en-US" dirty="0"/>
              <a:t>신청서 작성을 중지하고 공모목록으로 </a:t>
            </a:r>
            <a:r>
              <a:rPr lang="ko-KR" altLang="en-US" dirty="0" smtClean="0"/>
              <a:t>돌아갑니다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l"/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13"/>
          <p:cNvGrpSpPr/>
          <p:nvPr/>
        </p:nvGrpSpPr>
        <p:grpSpPr>
          <a:xfrm>
            <a:off x="1907704" y="2420888"/>
            <a:ext cx="4608513" cy="2241723"/>
            <a:chOff x="2784264" y="2870435"/>
            <a:chExt cx="5228889" cy="2621091"/>
          </a:xfrm>
        </p:grpSpPr>
        <p:sp>
          <p:nvSpPr>
            <p:cNvPr id="11" name="순서도: 대체 처리 10"/>
            <p:cNvSpPr/>
            <p:nvPr/>
          </p:nvSpPr>
          <p:spPr>
            <a:xfrm>
              <a:off x="2784264" y="2870435"/>
              <a:ext cx="5228888" cy="81387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순서도: 대체 처리 11"/>
            <p:cNvSpPr/>
            <p:nvPr/>
          </p:nvSpPr>
          <p:spPr>
            <a:xfrm>
              <a:off x="2784265" y="5059478"/>
              <a:ext cx="5228888" cy="432048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순서도: 대체 처리 9"/>
          <p:cNvSpPr/>
          <p:nvPr/>
        </p:nvSpPr>
        <p:spPr>
          <a:xfrm>
            <a:off x="395536" y="3947382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대체 처리 12"/>
          <p:cNvSpPr/>
          <p:nvPr/>
        </p:nvSpPr>
        <p:spPr>
          <a:xfrm>
            <a:off x="6228184" y="4077072"/>
            <a:ext cx="352970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8" y="2245056"/>
            <a:ext cx="5022969" cy="38884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59" y="2264459"/>
            <a:ext cx="3914212" cy="12279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80" y="2473280"/>
            <a:ext cx="3907435" cy="39467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순서도: 대체 처리 19"/>
          <p:cNvSpPr/>
          <p:nvPr/>
        </p:nvSpPr>
        <p:spPr>
          <a:xfrm>
            <a:off x="4788024" y="6196386"/>
            <a:ext cx="1793130" cy="270940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종전 재정지원사업 참여여부</a:t>
            </a:r>
            <a:r>
              <a:rPr lang="en-US" altLang="ko-KR" dirty="0" smtClean="0"/>
              <a:t>] </a:t>
            </a:r>
            <a:r>
              <a:rPr lang="ko-KR" altLang="en-US" dirty="0" smtClean="0"/>
              <a:t>탭에서 과거 </a:t>
            </a:r>
            <a:r>
              <a:rPr lang="ko-KR" altLang="en-US" dirty="0" err="1" smtClean="0"/>
              <a:t>사회적기업</a:t>
            </a:r>
            <a:r>
              <a:rPr lang="ko-KR" altLang="en-US" dirty="0" smtClean="0"/>
              <a:t> 지원 등에 지원했거나 참여했던 이력을 입력합니다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임시저장 </a:t>
            </a:r>
            <a:r>
              <a:rPr lang="en-US" altLang="ko-KR" dirty="0"/>
              <a:t>: </a:t>
            </a:r>
            <a:r>
              <a:rPr lang="ko-KR" altLang="en-US" dirty="0"/>
              <a:t>현재까지 작성하 내용이 </a:t>
            </a:r>
            <a:r>
              <a:rPr lang="ko-KR" altLang="en-US" dirty="0" smtClean="0"/>
              <a:t>임시저장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신청서 제출 </a:t>
            </a:r>
            <a:r>
              <a:rPr lang="en-US" altLang="ko-KR" dirty="0"/>
              <a:t>: </a:t>
            </a:r>
            <a:r>
              <a:rPr lang="ko-KR" altLang="en-US" dirty="0"/>
              <a:t>현재까지 작성한 내용으로 신청서가 제출됩니다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취소 </a:t>
            </a:r>
            <a:r>
              <a:rPr lang="en-US" altLang="ko-KR" dirty="0"/>
              <a:t>: </a:t>
            </a:r>
            <a:r>
              <a:rPr lang="ko-KR" altLang="en-US" dirty="0"/>
              <a:t>신청서 작성을 중지하고 공모목록으로 돌아갑니다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algn="l"/>
            <a:r>
              <a:rPr lang="ko-KR" altLang="en-US" dirty="0"/>
              <a:t>일자리창출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13"/>
          <p:cNvGrpSpPr/>
          <p:nvPr/>
        </p:nvGrpSpPr>
        <p:grpSpPr>
          <a:xfrm>
            <a:off x="1907704" y="2420888"/>
            <a:ext cx="4608513" cy="2241723"/>
            <a:chOff x="2784264" y="2870435"/>
            <a:chExt cx="5228889" cy="2621091"/>
          </a:xfrm>
        </p:grpSpPr>
        <p:sp>
          <p:nvSpPr>
            <p:cNvPr id="11" name="순서도: 대체 처리 10"/>
            <p:cNvSpPr/>
            <p:nvPr/>
          </p:nvSpPr>
          <p:spPr>
            <a:xfrm>
              <a:off x="2784264" y="2870435"/>
              <a:ext cx="5228888" cy="81387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순서도: 대체 처리 11"/>
            <p:cNvSpPr/>
            <p:nvPr/>
          </p:nvSpPr>
          <p:spPr>
            <a:xfrm>
              <a:off x="2784265" y="5059478"/>
              <a:ext cx="5228888" cy="432048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순서도: 대체 처리 9"/>
          <p:cNvSpPr/>
          <p:nvPr/>
        </p:nvSpPr>
        <p:spPr>
          <a:xfrm>
            <a:off x="395536" y="3947382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대체 처리 12"/>
          <p:cNvSpPr/>
          <p:nvPr/>
        </p:nvSpPr>
        <p:spPr>
          <a:xfrm>
            <a:off x="6228184" y="4077072"/>
            <a:ext cx="352970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8" y="2245056"/>
            <a:ext cx="5022969" cy="38884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44" y="2245056"/>
            <a:ext cx="4526456" cy="40877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순서도: 대체 처리 19"/>
          <p:cNvSpPr/>
          <p:nvPr/>
        </p:nvSpPr>
        <p:spPr>
          <a:xfrm>
            <a:off x="4792218" y="6073795"/>
            <a:ext cx="1600078" cy="262491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grpSp>
        <p:nvGrpSpPr>
          <p:cNvPr id="92" name="그룹 91"/>
          <p:cNvGrpSpPr/>
          <p:nvPr/>
        </p:nvGrpSpPr>
        <p:grpSpPr>
          <a:xfrm>
            <a:off x="356049" y="2506006"/>
            <a:ext cx="8608439" cy="1643074"/>
            <a:chOff x="500065" y="2506006"/>
            <a:chExt cx="8608439" cy="1643074"/>
          </a:xfrm>
        </p:grpSpPr>
        <p:grpSp>
          <p:nvGrpSpPr>
            <p:cNvPr id="18" name="그룹 54"/>
            <p:cNvGrpSpPr/>
            <p:nvPr/>
          </p:nvGrpSpPr>
          <p:grpSpPr>
            <a:xfrm>
              <a:off x="4499992" y="2506006"/>
              <a:ext cx="1955599" cy="1643074"/>
              <a:chOff x="4902417" y="1714488"/>
              <a:chExt cx="1955599" cy="1643074"/>
            </a:xfrm>
          </p:grpSpPr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2" name="타원 31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491090" y="2324393"/>
                <a:ext cx="1100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검토보고서 송부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35" name="그룹 55"/>
            <p:cNvGrpSpPr/>
            <p:nvPr/>
          </p:nvGrpSpPr>
          <p:grpSpPr>
            <a:xfrm>
              <a:off x="3059832" y="2506006"/>
              <a:ext cx="1955599" cy="1643074"/>
              <a:chOff x="3274641" y="1714488"/>
              <a:chExt cx="1955599" cy="1643074"/>
            </a:xfrm>
          </p:grpSpPr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1" name="타원 40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01480" y="2387910"/>
                <a:ext cx="1229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검토보고서작성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44" name="그룹 56"/>
            <p:cNvGrpSpPr/>
            <p:nvPr/>
          </p:nvGrpSpPr>
          <p:grpSpPr>
            <a:xfrm>
              <a:off x="1608289" y="2506006"/>
              <a:ext cx="1955599" cy="1643074"/>
              <a:chOff x="1928794" y="1714488"/>
              <a:chExt cx="1955599" cy="1643074"/>
            </a:xfrm>
          </p:grpSpPr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0" name="타원 49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470962" y="2383148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신청접수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52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54" name="타원 53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55" name="타원 54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53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56" name="그룹 81"/>
            <p:cNvGrpSpPr/>
            <p:nvPr/>
          </p:nvGrpSpPr>
          <p:grpSpPr>
            <a:xfrm>
              <a:off x="500065" y="2623390"/>
              <a:ext cx="1071539" cy="1525690"/>
              <a:chOff x="285750" y="2258059"/>
              <a:chExt cx="2126791" cy="3125260"/>
            </a:xfrm>
          </p:grpSpPr>
          <p:sp>
            <p:nvSpPr>
              <p:cNvPr id="57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2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3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4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67849" y="2602948"/>
                <a:ext cx="1764839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단체담당자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6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67" name="타원 66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68" name="타원 67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69" name="그룹 120"/>
            <p:cNvGrpSpPr/>
            <p:nvPr/>
          </p:nvGrpSpPr>
          <p:grpSpPr>
            <a:xfrm>
              <a:off x="6455571" y="2506006"/>
              <a:ext cx="1539982" cy="1563134"/>
              <a:chOff x="814602" y="2032899"/>
              <a:chExt cx="1539982" cy="1563134"/>
            </a:xfrm>
          </p:grpSpPr>
          <p:grpSp>
            <p:nvGrpSpPr>
              <p:cNvPr id="70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73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75" name="타원 74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6" name="타원 75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7" name="타원 76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8" name="자유형 77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9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80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81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74" name="타원 73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814602" y="2519694"/>
                <a:ext cx="1500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광역자치단체 심사진행</a:t>
                </a:r>
                <a:endPara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타원 71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2" name="그룹 33"/>
            <p:cNvGrpSpPr/>
            <p:nvPr/>
          </p:nvGrpSpPr>
          <p:grpSpPr>
            <a:xfrm>
              <a:off x="7959949" y="2516615"/>
              <a:ext cx="1148555" cy="1480605"/>
              <a:chOff x="573460" y="1954932"/>
              <a:chExt cx="2816224" cy="4138364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57000">
                    <a:srgbClr val="96D20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719E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923788" y="2439471"/>
                <a:ext cx="2101967" cy="111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광역자치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단체담당자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grpSp>
        <p:nvGrpSpPr>
          <p:cNvPr id="73" name="그룹 72"/>
          <p:cNvGrpSpPr/>
          <p:nvPr/>
        </p:nvGrpSpPr>
        <p:grpSpPr>
          <a:xfrm>
            <a:off x="300088" y="1628800"/>
            <a:ext cx="8528433" cy="3311640"/>
            <a:chOff x="500034" y="2349608"/>
            <a:chExt cx="8528433" cy="3311640"/>
          </a:xfrm>
        </p:grpSpPr>
        <p:grpSp>
          <p:nvGrpSpPr>
            <p:cNvPr id="82" name="그룹 54"/>
            <p:cNvGrpSpPr/>
            <p:nvPr/>
          </p:nvGrpSpPr>
          <p:grpSpPr>
            <a:xfrm>
              <a:off x="4500562" y="2349608"/>
              <a:ext cx="1714512" cy="1500198"/>
              <a:chOff x="4902417" y="1714488"/>
              <a:chExt cx="1955599" cy="1643074"/>
            </a:xfrm>
          </p:grpSpPr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5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6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7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8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9" name="타원 178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472800" y="2324393"/>
                <a:ext cx="1282162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사업지원 기업 선정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81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2" name="그룹 56"/>
            <p:cNvGrpSpPr/>
            <p:nvPr/>
          </p:nvGrpSpPr>
          <p:grpSpPr>
            <a:xfrm>
              <a:off x="3143240" y="2349608"/>
              <a:ext cx="1857388" cy="1500198"/>
              <a:chOff x="1928794" y="1714488"/>
              <a:chExt cx="1955599" cy="1643074"/>
            </a:xfrm>
          </p:grpSpPr>
          <p:sp>
            <p:nvSpPr>
              <p:cNvPr id="163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4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5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6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7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8" name="타원 167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229655" y="2399521"/>
                <a:ext cx="1330590" cy="30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심사결과 입력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70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72" name="타원 171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3" name="타원 172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71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3" name="그룹 55"/>
            <p:cNvGrpSpPr/>
            <p:nvPr/>
          </p:nvGrpSpPr>
          <p:grpSpPr>
            <a:xfrm>
              <a:off x="1785918" y="2349608"/>
              <a:ext cx="1643074" cy="1428760"/>
              <a:chOff x="3274641" y="1714488"/>
              <a:chExt cx="1955599" cy="1643074"/>
            </a:xfrm>
          </p:grpSpPr>
          <p:sp>
            <p:nvSpPr>
              <p:cNvPr id="155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6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7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8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9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0" name="타원 159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3529719" y="2387910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재정 심사  진행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4" name="그룹 33"/>
            <p:cNvGrpSpPr/>
            <p:nvPr/>
          </p:nvGrpSpPr>
          <p:grpSpPr>
            <a:xfrm>
              <a:off x="500034" y="2492484"/>
              <a:ext cx="1148555" cy="1480605"/>
              <a:chOff x="573460" y="1954932"/>
              <a:chExt cx="2816224" cy="4138364"/>
            </a:xfrm>
          </p:grpSpPr>
          <p:sp>
            <p:nvSpPr>
              <p:cNvPr id="146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57000">
                    <a:srgbClr val="96D20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719E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2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3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4" name="TextBox 42"/>
              <p:cNvSpPr txBox="1"/>
              <p:nvPr/>
            </p:nvSpPr>
            <p:spPr>
              <a:xfrm>
                <a:off x="923788" y="2439471"/>
                <a:ext cx="2101967" cy="111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광역자치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단체담당자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5" name="그룹 55"/>
            <p:cNvGrpSpPr/>
            <p:nvPr/>
          </p:nvGrpSpPr>
          <p:grpSpPr>
            <a:xfrm>
              <a:off x="6429388" y="2349608"/>
              <a:ext cx="1535574" cy="1563134"/>
              <a:chOff x="819010" y="2032899"/>
              <a:chExt cx="1535574" cy="1563134"/>
            </a:xfrm>
          </p:grpSpPr>
          <p:grpSp>
            <p:nvGrpSpPr>
              <p:cNvPr id="134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137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139" name="타원 138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0" name="타원 139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1" name="타원 140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2" name="자유형 141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3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44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45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138" name="타원 137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971600" y="2390089"/>
                <a:ext cx="12356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사업지원 및</a:t>
                </a:r>
                <a:endParaRPr lang="en-US" altLang="ko-KR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약정체결</a:t>
                </a:r>
                <a:endParaRPr lang="en-US" altLang="ko-KR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타원 135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6" name="그룹 77"/>
            <p:cNvGrpSpPr/>
            <p:nvPr/>
          </p:nvGrpSpPr>
          <p:grpSpPr>
            <a:xfrm>
              <a:off x="1500166" y="4135558"/>
              <a:ext cx="1071539" cy="1525690"/>
              <a:chOff x="285750" y="2258059"/>
              <a:chExt cx="2126791" cy="3125260"/>
            </a:xfrm>
          </p:grpSpPr>
          <p:sp>
            <p:nvSpPr>
              <p:cNvPr id="122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3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5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6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7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8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9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69330" y="2746823"/>
                <a:ext cx="1559692" cy="50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심사위원</a:t>
                </a:r>
                <a:endParaRPr lang="en-US" altLang="ko-KR" sz="1000" b="1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1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32" name="타원 131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33" name="타원 132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grpSp>
          <p:nvGrpSpPr>
            <p:cNvPr id="97" name="그룹 56"/>
            <p:cNvGrpSpPr/>
            <p:nvPr/>
          </p:nvGrpSpPr>
          <p:grpSpPr>
            <a:xfrm rot="19722908">
              <a:off x="2540470" y="3651499"/>
              <a:ext cx="1857388" cy="1500198"/>
              <a:chOff x="1928794" y="1714488"/>
              <a:chExt cx="1955599" cy="1643074"/>
            </a:xfrm>
          </p:grpSpPr>
          <p:sp>
            <p:nvSpPr>
              <p:cNvPr id="111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3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4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5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6" name="타원 115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29655" y="2298395"/>
                <a:ext cx="133059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심사결과 </a:t>
                </a:r>
                <a:r>
                  <a:rPr lang="en-US" altLang="ko-KR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(OffLine)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18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20" name="타원 119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21" name="타원 120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19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8" name="그룹 81"/>
            <p:cNvGrpSpPr/>
            <p:nvPr/>
          </p:nvGrpSpPr>
          <p:grpSpPr>
            <a:xfrm>
              <a:off x="7956928" y="2352624"/>
              <a:ext cx="1071539" cy="1525690"/>
              <a:chOff x="285750" y="2258059"/>
              <a:chExt cx="2126791" cy="3125260"/>
            </a:xfrm>
          </p:grpSpPr>
          <p:sp>
            <p:nvSpPr>
              <p:cNvPr id="99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2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3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4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5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6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59912" y="2602948"/>
                <a:ext cx="1638971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8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09" name="타원 108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10" name="타원 109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grpSp>
        <p:nvGrpSpPr>
          <p:cNvPr id="218" name="그룹 217"/>
          <p:cNvGrpSpPr/>
          <p:nvPr/>
        </p:nvGrpSpPr>
        <p:grpSpPr>
          <a:xfrm>
            <a:off x="1403648" y="1643050"/>
            <a:ext cx="5824067" cy="2998116"/>
            <a:chOff x="1403648" y="1643050"/>
            <a:chExt cx="5824067" cy="2998116"/>
          </a:xfrm>
        </p:grpSpPr>
        <p:grpSp>
          <p:nvGrpSpPr>
            <p:cNvPr id="97" name="그룹 30"/>
            <p:cNvGrpSpPr/>
            <p:nvPr/>
          </p:nvGrpSpPr>
          <p:grpSpPr>
            <a:xfrm>
              <a:off x="1403648" y="2564904"/>
              <a:ext cx="1116031" cy="1525691"/>
              <a:chOff x="573460" y="1954932"/>
              <a:chExt cx="2816224" cy="4138364"/>
            </a:xfrm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8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18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1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4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7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70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82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 dirty="0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4" name="그룹 81"/>
            <p:cNvGrpSpPr/>
            <p:nvPr/>
          </p:nvGrpSpPr>
          <p:grpSpPr>
            <a:xfrm>
              <a:off x="6156176" y="2564904"/>
              <a:ext cx="1071539" cy="1525690"/>
              <a:chOff x="285750" y="2258059"/>
              <a:chExt cx="2126791" cy="3125260"/>
            </a:xfrm>
          </p:grpSpPr>
          <p:sp>
            <p:nvSpPr>
              <p:cNvPr id="185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86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87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88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89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90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91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92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504292" y="2602948"/>
                <a:ext cx="1638971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94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95" name="타원 194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96" name="타원 195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197" name="그룹 55"/>
            <p:cNvGrpSpPr/>
            <p:nvPr/>
          </p:nvGrpSpPr>
          <p:grpSpPr>
            <a:xfrm>
              <a:off x="3491880" y="1643050"/>
              <a:ext cx="1643074" cy="1428760"/>
              <a:chOff x="3274641" y="1714488"/>
              <a:chExt cx="1955599" cy="1643074"/>
            </a:xfrm>
          </p:grpSpPr>
          <p:sp>
            <p:nvSpPr>
              <p:cNvPr id="198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99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0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1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2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3" name="타원 202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3529719" y="2387910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참여예정자 신고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205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206" name="그룹 56"/>
            <p:cNvGrpSpPr/>
            <p:nvPr/>
          </p:nvGrpSpPr>
          <p:grpSpPr>
            <a:xfrm rot="10800000">
              <a:off x="3419873" y="3140968"/>
              <a:ext cx="1857388" cy="1500198"/>
              <a:chOff x="1928794" y="1714488"/>
              <a:chExt cx="1955599" cy="1643074"/>
            </a:xfrm>
          </p:grpSpPr>
          <p:sp>
            <p:nvSpPr>
              <p:cNvPr id="207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8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9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10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11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12" name="타원 211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 rot="10800000">
                <a:off x="2229655" y="2298394"/>
                <a:ext cx="133059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참여예정자  심사 및 승인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214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216" name="타원 215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17" name="타원 216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215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약정이 체결된 기업은 일자리 창출 참여자관리 메뉴를 통해서 사업에 참여할 인력을 등록할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승인된 인원과 미 승인 인원에 대한 집계를 확인 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일자리창출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참여자신청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4800"/>
            <a:ext cx="6685657" cy="2733203"/>
          </a:xfrm>
          <a:prstGeom prst="rect">
            <a:avLst/>
          </a:prstGeom>
        </p:spPr>
      </p:pic>
      <p:sp>
        <p:nvSpPr>
          <p:cNvPr id="14" name="순서도: 대체 처리 13"/>
          <p:cNvSpPr/>
          <p:nvPr/>
        </p:nvSpPr>
        <p:spPr>
          <a:xfrm>
            <a:off x="323528" y="4221088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순서도: 대체 처리 14"/>
          <p:cNvSpPr/>
          <p:nvPr/>
        </p:nvSpPr>
        <p:spPr>
          <a:xfrm>
            <a:off x="4644008" y="4165909"/>
            <a:ext cx="432048" cy="199195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58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사업에 참여할 인력을 등록하고 승인신청을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개인별 정보활용 동의서와 취약계층 입증자료를 첨부하여 신청하여야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참여자등록을 엑셀 업로드 기능을 이용해 일괄 등록할 수 도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일자리창출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참여자신청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" y="1151062"/>
            <a:ext cx="6213647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403648" y="1643050"/>
            <a:ext cx="5824067" cy="2998116"/>
            <a:chOff x="1403648" y="1643050"/>
            <a:chExt cx="5824067" cy="2998116"/>
          </a:xfrm>
        </p:grpSpPr>
        <p:grpSp>
          <p:nvGrpSpPr>
            <p:cNvPr id="9" name="그룹 30"/>
            <p:cNvGrpSpPr/>
            <p:nvPr/>
          </p:nvGrpSpPr>
          <p:grpSpPr>
            <a:xfrm>
              <a:off x="1403648" y="2564904"/>
              <a:ext cx="1116031" cy="1525691"/>
              <a:chOff x="573460" y="1954932"/>
              <a:chExt cx="2816224" cy="4138364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9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 dirty="0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그룹 81"/>
            <p:cNvGrpSpPr/>
            <p:nvPr/>
          </p:nvGrpSpPr>
          <p:grpSpPr>
            <a:xfrm>
              <a:off x="6156176" y="2564904"/>
              <a:ext cx="1071539" cy="1525690"/>
              <a:chOff x="285750" y="2258059"/>
              <a:chExt cx="2126791" cy="3125260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5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04292" y="2602948"/>
                <a:ext cx="1638971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1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42" name="타원 41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11" name="그룹 55"/>
            <p:cNvGrpSpPr/>
            <p:nvPr/>
          </p:nvGrpSpPr>
          <p:grpSpPr>
            <a:xfrm>
              <a:off x="3398593" y="1643050"/>
              <a:ext cx="1736360" cy="1428760"/>
              <a:chOff x="3163611" y="1714488"/>
              <a:chExt cx="2066629" cy="1643074"/>
            </a:xfrm>
          </p:grpSpPr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9" name="타원 28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163611" y="2387910"/>
                <a:ext cx="1896577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월별 지원금 신청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2" name="그룹 56"/>
            <p:cNvGrpSpPr/>
            <p:nvPr/>
          </p:nvGrpSpPr>
          <p:grpSpPr>
            <a:xfrm rot="10800000">
              <a:off x="3419871" y="3140968"/>
              <a:ext cx="1891330" cy="1500198"/>
              <a:chOff x="1893058" y="1714488"/>
              <a:chExt cx="1991335" cy="1643074"/>
            </a:xfrm>
          </p:grpSpPr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8" name="타원 17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0800000">
                <a:off x="1893058" y="2208266"/>
                <a:ext cx="1742707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지원금 승인 </a:t>
                </a:r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및 지급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  <a:p>
                <a:pPr algn="ctr"/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20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22" name="타원 21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3" name="타원 22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42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참여자에 대한 승인이 완료된 기업은 일자리창출 지원금을 월별로 신청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월별로 지원금 신청과 지원액을 확인 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ko-KR" altLang="en-US" dirty="0"/>
              <a:t>일자리창출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지원금신청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13"/>
          <p:cNvGrpSpPr/>
          <p:nvPr/>
        </p:nvGrpSpPr>
        <p:grpSpPr>
          <a:xfrm>
            <a:off x="1907704" y="2420888"/>
            <a:ext cx="4608513" cy="2241723"/>
            <a:chOff x="2784264" y="2870435"/>
            <a:chExt cx="5228889" cy="2621091"/>
          </a:xfrm>
        </p:grpSpPr>
        <p:sp>
          <p:nvSpPr>
            <p:cNvPr id="11" name="순서도: 대체 처리 10"/>
            <p:cNvSpPr/>
            <p:nvPr/>
          </p:nvSpPr>
          <p:spPr>
            <a:xfrm>
              <a:off x="2784264" y="2870435"/>
              <a:ext cx="5228888" cy="81387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순서도: 대체 처리 11"/>
            <p:cNvSpPr/>
            <p:nvPr/>
          </p:nvSpPr>
          <p:spPr>
            <a:xfrm>
              <a:off x="2784265" y="5059478"/>
              <a:ext cx="5228888" cy="432048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순서도: 대체 처리 9"/>
          <p:cNvSpPr/>
          <p:nvPr/>
        </p:nvSpPr>
        <p:spPr>
          <a:xfrm>
            <a:off x="395536" y="4373480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대체 처리 12"/>
          <p:cNvSpPr/>
          <p:nvPr/>
        </p:nvSpPr>
        <p:spPr>
          <a:xfrm>
            <a:off x="6228184" y="4077072"/>
            <a:ext cx="352970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8" y="2245056"/>
            <a:ext cx="5022969" cy="38884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204864"/>
            <a:ext cx="5006340" cy="37261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순서도: 대체 처리 19"/>
          <p:cNvSpPr/>
          <p:nvPr/>
        </p:nvSpPr>
        <p:spPr>
          <a:xfrm>
            <a:off x="6124018" y="5258576"/>
            <a:ext cx="626328" cy="276762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순서도: 대체 처리 21"/>
          <p:cNvSpPr/>
          <p:nvPr/>
        </p:nvSpPr>
        <p:spPr>
          <a:xfrm>
            <a:off x="2889073" y="4095178"/>
            <a:ext cx="1321296" cy="199195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3568" y="6329416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www.seis.or.kr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238165" y="2492896"/>
            <a:ext cx="8654315" cy="965336"/>
            <a:chOff x="827584" y="1553426"/>
            <a:chExt cx="7776864" cy="867462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187624" y="1772816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52"/>
            <p:cNvGrpSpPr/>
            <p:nvPr/>
          </p:nvGrpSpPr>
          <p:grpSpPr>
            <a:xfrm>
              <a:off x="827584" y="1553426"/>
              <a:ext cx="7776864" cy="497481"/>
              <a:chOff x="2118696" y="1636018"/>
              <a:chExt cx="6485752" cy="414889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2982117" y="1650281"/>
              <a:ext cx="3479801" cy="3318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개요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167528" y="1699136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01899" y="2060848"/>
              <a:ext cx="5840236" cy="29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추진배경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, 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근거 및 경과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일자리창출사업 참여기업이 </a:t>
            </a:r>
            <a:r>
              <a:rPr lang="ko-KR" altLang="en-US" dirty="0" err="1"/>
              <a:t>두리누리사업</a:t>
            </a:r>
            <a:r>
              <a:rPr lang="ko-KR" altLang="en-US" dirty="0"/>
              <a:t> 지원을 받을 경우 중복지원 문제 해소를 위해 일자리 창출사업 지원단가에서 고용보험 및 국민연금 사업주 </a:t>
            </a:r>
            <a:r>
              <a:rPr lang="ko-KR" altLang="en-US" dirty="0" err="1"/>
              <a:t>부담분을</a:t>
            </a:r>
            <a:r>
              <a:rPr lang="ko-KR" altLang="en-US" dirty="0"/>
              <a:t> 제외하고 지원합니다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일자리창출 지원금을 월별로 신청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통장사본</a:t>
            </a:r>
            <a:r>
              <a:rPr lang="en-US" altLang="ko-KR" dirty="0"/>
              <a:t>, 4</a:t>
            </a:r>
            <a:r>
              <a:rPr lang="ko-KR" altLang="en-US" dirty="0" err="1"/>
              <a:t>대보험</a:t>
            </a:r>
            <a:r>
              <a:rPr lang="ko-KR" altLang="en-US" dirty="0"/>
              <a:t> 납부영수증 등을 첨부하여 신청하여야 하며</a:t>
            </a:r>
            <a:r>
              <a:rPr lang="en-US" altLang="ko-KR" dirty="0"/>
              <a:t>,  </a:t>
            </a:r>
            <a:r>
              <a:rPr lang="ko-KR" altLang="en-US" dirty="0"/>
              <a:t>지원금은 참여자 별 근무정보를 입력하면 자동으로 계산됩니다</a:t>
            </a:r>
            <a:r>
              <a:rPr lang="en-US" altLang="ko-KR" dirty="0"/>
              <a:t>.</a:t>
            </a:r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ko-KR" altLang="en-US" dirty="0"/>
              <a:t>일자리창출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지원금신청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13"/>
          <p:cNvGrpSpPr/>
          <p:nvPr/>
        </p:nvGrpSpPr>
        <p:grpSpPr>
          <a:xfrm>
            <a:off x="1907704" y="2420888"/>
            <a:ext cx="4608513" cy="2241723"/>
            <a:chOff x="2784264" y="2870435"/>
            <a:chExt cx="5228889" cy="2621091"/>
          </a:xfrm>
        </p:grpSpPr>
        <p:sp>
          <p:nvSpPr>
            <p:cNvPr id="11" name="순서도: 대체 처리 10"/>
            <p:cNvSpPr/>
            <p:nvPr/>
          </p:nvSpPr>
          <p:spPr>
            <a:xfrm>
              <a:off x="2784264" y="2870435"/>
              <a:ext cx="5228888" cy="81387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순서도: 대체 처리 11"/>
            <p:cNvSpPr/>
            <p:nvPr/>
          </p:nvSpPr>
          <p:spPr>
            <a:xfrm>
              <a:off x="2784265" y="5059478"/>
              <a:ext cx="5228888" cy="432048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순서도: 대체 처리 9"/>
          <p:cNvSpPr/>
          <p:nvPr/>
        </p:nvSpPr>
        <p:spPr>
          <a:xfrm>
            <a:off x="395536" y="4373480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대체 처리 12"/>
          <p:cNvSpPr/>
          <p:nvPr/>
        </p:nvSpPr>
        <p:spPr>
          <a:xfrm>
            <a:off x="6228184" y="4077072"/>
            <a:ext cx="352970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8" y="2245056"/>
            <a:ext cx="5022969" cy="388843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6" name="그룹 25"/>
          <p:cNvGrpSpPr>
            <a:grpSpLocks noChangeAspect="1"/>
          </p:cNvGrpSpPr>
          <p:nvPr/>
        </p:nvGrpSpPr>
        <p:grpSpPr>
          <a:xfrm>
            <a:off x="1907704" y="2636912"/>
            <a:ext cx="4886837" cy="1580826"/>
            <a:chOff x="1907704" y="2348880"/>
            <a:chExt cx="5429819" cy="1756473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348880"/>
              <a:ext cx="5429819" cy="175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순서도: 대체 처리 22"/>
            <p:cNvSpPr/>
            <p:nvPr/>
          </p:nvSpPr>
          <p:spPr>
            <a:xfrm>
              <a:off x="2699793" y="2487159"/>
              <a:ext cx="4536504" cy="1618193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464" y="4581128"/>
            <a:ext cx="4953693" cy="13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순서도: 대체 처리 24"/>
          <p:cNvSpPr/>
          <p:nvPr/>
        </p:nvSpPr>
        <p:spPr>
          <a:xfrm>
            <a:off x="5724128" y="5026001"/>
            <a:ext cx="1010850" cy="42703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일자리창출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신청내역의 참여자는 기 승인된 참여예정자중 해당 월에 계약기간이 포함된 사람을 자동으로 보여줍니다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참여자 별 </a:t>
            </a:r>
            <a:r>
              <a:rPr lang="en-US" altLang="ko-KR" dirty="0"/>
              <a:t>4</a:t>
            </a:r>
            <a:r>
              <a:rPr lang="ko-KR" altLang="en-US" dirty="0" err="1"/>
              <a:t>대보험</a:t>
            </a:r>
            <a:r>
              <a:rPr lang="ko-KR" altLang="en-US" dirty="0"/>
              <a:t> 가입상실 신고서</a:t>
            </a:r>
            <a:r>
              <a:rPr lang="en-US" altLang="ko-KR" dirty="0"/>
              <a:t>(</a:t>
            </a:r>
            <a:r>
              <a:rPr lang="ko-KR" altLang="en-US" dirty="0"/>
              <a:t>발생 월만 첨부</a:t>
            </a:r>
            <a:r>
              <a:rPr lang="en-US" altLang="ko-KR" dirty="0"/>
              <a:t>), </a:t>
            </a:r>
            <a:r>
              <a:rPr lang="ko-KR" altLang="en-US" dirty="0"/>
              <a:t>급여이체내역을 첨부하여 제출하여야 합니다</a:t>
            </a:r>
            <a:r>
              <a:rPr lang="en-US" altLang="ko-KR" dirty="0"/>
              <a:t>.</a:t>
            </a:r>
          </a:p>
        </p:txBody>
      </p:sp>
      <p:sp>
        <p:nvSpPr>
          <p:cNvPr id="15" name="내용 개체 틀 14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ko-KR" altLang="en-US" dirty="0"/>
              <a:t>일자리창출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지원금신청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13"/>
          <p:cNvGrpSpPr/>
          <p:nvPr/>
        </p:nvGrpSpPr>
        <p:grpSpPr>
          <a:xfrm>
            <a:off x="1907704" y="2420888"/>
            <a:ext cx="4608513" cy="2241723"/>
            <a:chOff x="2784264" y="2870435"/>
            <a:chExt cx="5228889" cy="2621091"/>
          </a:xfrm>
        </p:grpSpPr>
        <p:sp>
          <p:nvSpPr>
            <p:cNvPr id="11" name="순서도: 대체 처리 10"/>
            <p:cNvSpPr/>
            <p:nvPr/>
          </p:nvSpPr>
          <p:spPr>
            <a:xfrm>
              <a:off x="2784264" y="2870435"/>
              <a:ext cx="5228888" cy="81387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순서도: 대체 처리 11"/>
            <p:cNvSpPr/>
            <p:nvPr/>
          </p:nvSpPr>
          <p:spPr>
            <a:xfrm>
              <a:off x="2784265" y="5059478"/>
              <a:ext cx="5228888" cy="432048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순서도: 대체 처리 9"/>
          <p:cNvSpPr/>
          <p:nvPr/>
        </p:nvSpPr>
        <p:spPr>
          <a:xfrm>
            <a:off x="395536" y="4373480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순서도: 대체 처리 12"/>
          <p:cNvSpPr/>
          <p:nvPr/>
        </p:nvSpPr>
        <p:spPr>
          <a:xfrm>
            <a:off x="6228184" y="4077072"/>
            <a:ext cx="352970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8" y="2245056"/>
            <a:ext cx="5022969" cy="388843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9" name="그룹 28"/>
          <p:cNvGrpSpPr/>
          <p:nvPr/>
        </p:nvGrpSpPr>
        <p:grpSpPr>
          <a:xfrm>
            <a:off x="1793832" y="2276872"/>
            <a:ext cx="5083003" cy="3554612"/>
            <a:chOff x="1835696" y="2348880"/>
            <a:chExt cx="5707454" cy="399129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20" y="5663901"/>
              <a:ext cx="3362326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5696" y="2348880"/>
              <a:ext cx="5707454" cy="324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순서도: 대체 처리 21"/>
            <p:cNvSpPr/>
            <p:nvPr/>
          </p:nvSpPr>
          <p:spPr>
            <a:xfrm>
              <a:off x="5107702" y="5911433"/>
              <a:ext cx="923861" cy="359494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순서도: 대체 처리 25"/>
            <p:cNvSpPr/>
            <p:nvPr/>
          </p:nvSpPr>
          <p:spPr>
            <a:xfrm>
              <a:off x="2933808" y="4267523"/>
              <a:ext cx="4446983" cy="367532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순서도: 대체 처리 26"/>
            <p:cNvSpPr/>
            <p:nvPr/>
          </p:nvSpPr>
          <p:spPr>
            <a:xfrm>
              <a:off x="2918190" y="3829256"/>
              <a:ext cx="4501590" cy="410716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순서도: 대체 처리 27"/>
            <p:cNvSpPr/>
            <p:nvPr/>
          </p:nvSpPr>
          <p:spPr>
            <a:xfrm>
              <a:off x="2003055" y="4695151"/>
              <a:ext cx="5486328" cy="878320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</a:p>
        </p:txBody>
      </p:sp>
      <p:grpSp>
        <p:nvGrpSpPr>
          <p:cNvPr id="6" name="그룹 13"/>
          <p:cNvGrpSpPr/>
          <p:nvPr/>
        </p:nvGrpSpPr>
        <p:grpSpPr>
          <a:xfrm>
            <a:off x="6572264" y="2996952"/>
            <a:ext cx="1355414" cy="559121"/>
            <a:chOff x="466095" y="3195171"/>
            <a:chExt cx="2161689" cy="593869"/>
          </a:xfrm>
        </p:grpSpPr>
        <p:grpSp>
          <p:nvGrpSpPr>
            <p:cNvPr id="7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0" name="모서리가 둥근 직사각형 9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" name="모서리가 둥근 직사각형 10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5416" y="3327681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접수</a:t>
                </a:r>
                <a:endParaRPr lang="ko-KR" altLang="en-US" sz="1500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타원 7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7" name="그룹 38"/>
          <p:cNvGrpSpPr/>
          <p:nvPr/>
        </p:nvGrpSpPr>
        <p:grpSpPr>
          <a:xfrm>
            <a:off x="642147" y="2140890"/>
            <a:ext cx="1714512" cy="593869"/>
            <a:chOff x="466095" y="3195171"/>
            <a:chExt cx="2161689" cy="593869"/>
          </a:xfrm>
        </p:grpSpPr>
        <p:grpSp>
          <p:nvGrpSpPr>
            <p:cNvPr id="18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재정공모등록</a:t>
                </a:r>
                <a:endParaRPr lang="ko-KR" altLang="en-US" sz="1500" dirty="0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579808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타원 18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28" name="그룹 50"/>
          <p:cNvGrpSpPr/>
          <p:nvPr/>
        </p:nvGrpSpPr>
        <p:grpSpPr>
          <a:xfrm>
            <a:off x="3643306" y="2564904"/>
            <a:ext cx="1357322" cy="495458"/>
            <a:chOff x="466095" y="3195171"/>
            <a:chExt cx="2161689" cy="593869"/>
          </a:xfrm>
        </p:grpSpPr>
        <p:grpSp>
          <p:nvGrpSpPr>
            <p:cNvPr id="29" name="그룹 174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FF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5415" y="3327683"/>
                <a:ext cx="2017800" cy="38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지원신청</a:t>
                </a:r>
                <a:endParaRPr lang="ko-KR" altLang="en-US" sz="1500"/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타원 29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9" name="그룹 95"/>
          <p:cNvGrpSpPr/>
          <p:nvPr/>
        </p:nvGrpSpPr>
        <p:grpSpPr>
          <a:xfrm>
            <a:off x="6572264" y="3633796"/>
            <a:ext cx="1355414" cy="559121"/>
            <a:chOff x="466095" y="3195171"/>
            <a:chExt cx="2161689" cy="593869"/>
          </a:xfrm>
        </p:grpSpPr>
        <p:grpSp>
          <p:nvGrpSpPr>
            <p:cNvPr id="40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42" name="모서리가 둥근 직사각형 41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타원 44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25416" y="3327678"/>
                <a:ext cx="2017800" cy="326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심사 </a:t>
                </a:r>
                <a:r>
                  <a:rPr lang="en-US" altLang="ko-KR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·</a:t>
                </a:r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선정</a:t>
                </a:r>
                <a:endParaRPr lang="ko-KR" altLang="en-US" sz="1400" dirty="0"/>
              </a:p>
            </p:txBody>
          </p:sp>
          <p:sp>
            <p:nvSpPr>
              <p:cNvPr id="49" name="타원 48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타원 40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50" name="그룹 177"/>
          <p:cNvGrpSpPr/>
          <p:nvPr/>
        </p:nvGrpSpPr>
        <p:grpSpPr>
          <a:xfrm>
            <a:off x="642115" y="1214422"/>
            <a:ext cx="1643074" cy="785818"/>
            <a:chOff x="745900" y="4729320"/>
            <a:chExt cx="3705224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직사각형 50"/>
            <p:cNvSpPr/>
            <p:nvPr/>
          </p:nvSpPr>
          <p:spPr>
            <a:xfrm>
              <a:off x="745900" y="4729320"/>
              <a:ext cx="3705224" cy="785818"/>
            </a:xfrm>
            <a:prstGeom prst="rect">
              <a:avLst/>
            </a:prstGeom>
            <a:solidFill>
              <a:srgbClr val="71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788545" y="476894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96D2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38513" y="4977659"/>
              <a:ext cx="34563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광역자치단체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4" name="직선 연결선 53"/>
          <p:cNvCxnSpPr/>
          <p:nvPr/>
        </p:nvCxnSpPr>
        <p:spPr>
          <a:xfrm rot="5400000">
            <a:off x="177768" y="3893347"/>
            <a:ext cx="535785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rot="5400000">
            <a:off x="3106727" y="3893347"/>
            <a:ext cx="535785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endCxn id="32" idx="0"/>
          </p:cNvCxnSpPr>
          <p:nvPr/>
        </p:nvCxnSpPr>
        <p:spPr>
          <a:xfrm>
            <a:off x="2356659" y="2437825"/>
            <a:ext cx="1959542" cy="15569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endCxn id="9" idx="0"/>
          </p:cNvCxnSpPr>
          <p:nvPr/>
        </p:nvCxnSpPr>
        <p:spPr>
          <a:xfrm>
            <a:off x="5004048" y="2780928"/>
            <a:ext cx="2245923" cy="216024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hape 193"/>
          <p:cNvCxnSpPr/>
          <p:nvPr/>
        </p:nvCxnSpPr>
        <p:spPr>
          <a:xfrm rot="5400000">
            <a:off x="7172342" y="3577844"/>
            <a:ext cx="155259" cy="158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217"/>
          <p:cNvGrpSpPr/>
          <p:nvPr/>
        </p:nvGrpSpPr>
        <p:grpSpPr>
          <a:xfrm>
            <a:off x="3500430" y="1214422"/>
            <a:ext cx="1500198" cy="785818"/>
            <a:chOff x="4689661" y="3861049"/>
            <a:chExt cx="3699825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직사각형 59"/>
            <p:cNvSpPr/>
            <p:nvPr/>
          </p:nvSpPr>
          <p:spPr>
            <a:xfrm>
              <a:off x="4689661" y="3861049"/>
              <a:ext cx="3699825" cy="785818"/>
            </a:xfrm>
            <a:prstGeom prst="rect">
              <a:avLst/>
            </a:pr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726908" y="3900674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FFE029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812444" y="4109388"/>
              <a:ext cx="34563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신청기업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그룹 221"/>
          <p:cNvGrpSpPr/>
          <p:nvPr/>
        </p:nvGrpSpPr>
        <p:grpSpPr>
          <a:xfrm>
            <a:off x="6500826" y="1214422"/>
            <a:ext cx="1643074" cy="785818"/>
            <a:chOff x="2857488" y="2000240"/>
            <a:chExt cx="3702836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직사각형 63"/>
            <p:cNvSpPr/>
            <p:nvPr/>
          </p:nvSpPr>
          <p:spPr>
            <a:xfrm>
              <a:off x="2857488" y="2000240"/>
              <a:ext cx="3702836" cy="78581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900126" y="203986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950094" y="2159985"/>
              <a:ext cx="345638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기초자치단체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지원기관</a:t>
              </a:r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67" name="그룹 50"/>
          <p:cNvGrpSpPr/>
          <p:nvPr/>
        </p:nvGrpSpPr>
        <p:grpSpPr>
          <a:xfrm>
            <a:off x="4222790" y="5597837"/>
            <a:ext cx="1357322" cy="495459"/>
            <a:chOff x="466095" y="3195171"/>
            <a:chExt cx="2161689" cy="593869"/>
          </a:xfrm>
        </p:grpSpPr>
        <p:grpSp>
          <p:nvGrpSpPr>
            <p:cNvPr id="68" name="그룹 174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70" name="모서리가 둥근 직사각형 69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1" name="모서리가 둥근 직사각형 70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FF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2" name="모서리가 둥근 직사각형 71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25415" y="3240371"/>
                <a:ext cx="2017800" cy="55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채용예정자명단제출</a:t>
                </a:r>
                <a:endParaRPr lang="ko-KR" altLang="en-US" sz="1200" dirty="0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9" name="타원 68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78" name="그룹 95"/>
          <p:cNvGrpSpPr/>
          <p:nvPr/>
        </p:nvGrpSpPr>
        <p:grpSpPr>
          <a:xfrm>
            <a:off x="6643702" y="5822207"/>
            <a:ext cx="1355414" cy="559121"/>
            <a:chOff x="466095" y="3195171"/>
            <a:chExt cx="2161689" cy="593869"/>
          </a:xfrm>
        </p:grpSpPr>
        <p:grpSp>
          <p:nvGrpSpPr>
            <p:cNvPr id="79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81" name="모서리가 둥근 직사각형 80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82" name="모서리가 둥근 직사각형 81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3" name="모서리가 둥근 직사각형 82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타원 83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25416" y="3327679"/>
                <a:ext cx="2017800" cy="32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확정승인</a:t>
                </a:r>
                <a:endParaRPr lang="ko-KR" altLang="en-US" sz="1400" dirty="0"/>
              </a:p>
            </p:txBody>
          </p:sp>
          <p:sp>
            <p:nvSpPr>
              <p:cNvPr id="88" name="타원 87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0" name="타원 79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cxnSp>
        <p:nvCxnSpPr>
          <p:cNvPr id="89" name="Shape 88"/>
          <p:cNvCxnSpPr>
            <a:stCxn id="74" idx="2"/>
            <a:endCxn id="82" idx="1"/>
          </p:cNvCxnSpPr>
          <p:nvPr/>
        </p:nvCxnSpPr>
        <p:spPr>
          <a:xfrm rot="16200000" flipH="1">
            <a:off x="5785611" y="5190269"/>
            <a:ext cx="3532" cy="1787707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 rot="10800000">
            <a:off x="357158" y="5547376"/>
            <a:ext cx="857256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Shape 90"/>
          <p:cNvCxnSpPr>
            <a:stCxn id="95" idx="1"/>
            <a:endCxn id="74" idx="0"/>
          </p:cNvCxnSpPr>
          <p:nvPr/>
        </p:nvCxnSpPr>
        <p:spPr>
          <a:xfrm rot="10800000" flipV="1">
            <a:off x="4893524" y="5258192"/>
            <a:ext cx="1707438" cy="36250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그룹 95"/>
          <p:cNvGrpSpPr/>
          <p:nvPr/>
        </p:nvGrpSpPr>
        <p:grpSpPr>
          <a:xfrm>
            <a:off x="6600962" y="4978631"/>
            <a:ext cx="1355414" cy="559121"/>
            <a:chOff x="466095" y="3195171"/>
            <a:chExt cx="2161689" cy="593869"/>
          </a:xfrm>
        </p:grpSpPr>
        <p:grpSp>
          <p:nvGrpSpPr>
            <p:cNvPr id="93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95" name="모서리가 둥근 직사각형 94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96" name="모서리가 둥근 직사각형 95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7" name="모서리가 둥근 직사각형 96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25416" y="3327678"/>
                <a:ext cx="2017800" cy="326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약정체결 </a:t>
                </a:r>
                <a:endParaRPr lang="ko-KR" altLang="en-US" sz="1400" dirty="0"/>
              </a:p>
            </p:txBody>
          </p:sp>
          <p:sp>
            <p:nvSpPr>
              <p:cNvPr id="102" name="타원 101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타원 93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03" name="그룹 95"/>
          <p:cNvGrpSpPr/>
          <p:nvPr/>
        </p:nvGrpSpPr>
        <p:grpSpPr>
          <a:xfrm>
            <a:off x="6588224" y="4337726"/>
            <a:ext cx="1355414" cy="559121"/>
            <a:chOff x="466095" y="3195171"/>
            <a:chExt cx="2161689" cy="593869"/>
          </a:xfrm>
        </p:grpSpPr>
        <p:grpSp>
          <p:nvGrpSpPr>
            <p:cNvPr id="104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106" name="모서리가 둥근 직사각형 105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07" name="모서리가 둥근 직사각형 106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8" name="모서리가 둥근 직사각형 107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09" name="타원 108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525416" y="3327678"/>
                <a:ext cx="2017800" cy="326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선정결과보고 </a:t>
                </a:r>
                <a:endParaRPr lang="ko-KR" altLang="en-US" sz="1400" dirty="0"/>
              </a:p>
            </p:txBody>
          </p:sp>
          <p:sp>
            <p:nvSpPr>
              <p:cNvPr id="113" name="타원 112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5" name="타원 104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cxnSp>
        <p:nvCxnSpPr>
          <p:cNvPr id="114" name="Shape 189"/>
          <p:cNvCxnSpPr/>
          <p:nvPr/>
        </p:nvCxnSpPr>
        <p:spPr>
          <a:xfrm rot="5400000">
            <a:off x="7185444" y="4994723"/>
            <a:ext cx="175163" cy="575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hape 189"/>
          <p:cNvCxnSpPr/>
          <p:nvPr/>
        </p:nvCxnSpPr>
        <p:spPr>
          <a:xfrm rot="5400000">
            <a:off x="7169484" y="4290793"/>
            <a:ext cx="175163" cy="575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</a:p>
        </p:txBody>
      </p:sp>
      <p:grpSp>
        <p:nvGrpSpPr>
          <p:cNvPr id="144" name="그룹 143"/>
          <p:cNvGrpSpPr/>
          <p:nvPr/>
        </p:nvGrpSpPr>
        <p:grpSpPr>
          <a:xfrm>
            <a:off x="2411760" y="2564904"/>
            <a:ext cx="4599931" cy="1582878"/>
            <a:chOff x="2515759" y="2132856"/>
            <a:chExt cx="4599931" cy="1582878"/>
          </a:xfrm>
        </p:grpSpPr>
        <p:grpSp>
          <p:nvGrpSpPr>
            <p:cNvPr id="100" name="그룹 34"/>
            <p:cNvGrpSpPr/>
            <p:nvPr/>
          </p:nvGrpSpPr>
          <p:grpSpPr>
            <a:xfrm>
              <a:off x="5580112" y="2132856"/>
              <a:ext cx="1535578" cy="1563134"/>
              <a:chOff x="6804248" y="2060848"/>
              <a:chExt cx="1535578" cy="1563134"/>
            </a:xfrm>
          </p:grpSpPr>
          <p:grpSp>
            <p:nvGrpSpPr>
              <p:cNvPr id="101" name="그룹 187"/>
              <p:cNvGrpSpPr/>
              <p:nvPr/>
            </p:nvGrpSpPr>
            <p:grpSpPr>
              <a:xfrm>
                <a:off x="6804248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111" name="타원 110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7C2BD"/>
                    </a:gs>
                    <a:gs pos="49000">
                      <a:srgbClr val="F6F5F4"/>
                    </a:gs>
                    <a:gs pos="49000">
                      <a:srgbClr val="C7C2BD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2" name="타원 111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타원 115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FFE02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7" name="자유형 116"/>
                <p:cNvSpPr/>
                <p:nvPr/>
              </p:nvSpPr>
              <p:spPr>
                <a:xfrm>
                  <a:off x="2984709" y="1747526"/>
                  <a:ext cx="780509" cy="732956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8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19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20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21" name="타원 120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FFBC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FFBC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6959952" y="2615870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재정신청 시작</a:t>
                </a:r>
                <a:endParaRPr lang="en-US" altLang="ko-KR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타원 103"/>
              <p:cNvSpPr/>
              <p:nvPr/>
            </p:nvSpPr>
            <p:spPr>
              <a:xfrm flipH="1">
                <a:off x="707958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2" name="그룹 55"/>
            <p:cNvGrpSpPr/>
            <p:nvPr/>
          </p:nvGrpSpPr>
          <p:grpSpPr>
            <a:xfrm>
              <a:off x="3929058" y="2204294"/>
              <a:ext cx="1643074" cy="1428760"/>
              <a:chOff x="3274641" y="1714488"/>
              <a:chExt cx="1955599" cy="1643074"/>
            </a:xfrm>
          </p:grpSpPr>
          <p:sp>
            <p:nvSpPr>
              <p:cNvPr id="123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4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5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6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8" name="타원 127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529719" y="2387910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재정공모등록</a:t>
                </a:r>
                <a:endParaRPr lang="ko-KR" altLang="en-US" sz="1200" dirty="0"/>
              </a:p>
            </p:txBody>
          </p:sp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31" name="그룹 77"/>
            <p:cNvGrpSpPr/>
            <p:nvPr/>
          </p:nvGrpSpPr>
          <p:grpSpPr>
            <a:xfrm>
              <a:off x="2515759" y="2190044"/>
              <a:ext cx="1071539" cy="1525690"/>
              <a:chOff x="285750" y="2258059"/>
              <a:chExt cx="2126791" cy="3125260"/>
            </a:xfrm>
          </p:grpSpPr>
          <p:sp>
            <p:nvSpPr>
              <p:cNvPr id="132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3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6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7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8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9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69330" y="2598976"/>
                <a:ext cx="1559692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 err="1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광역자치</a:t>
                </a:r>
                <a:r>
                  <a:rPr lang="en-US" altLang="ko-KR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altLang="ko-KR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단체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1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42" name="타원 141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43" name="타원 142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신청기업 </a:t>
            </a:r>
            <a:r>
              <a:rPr lang="en-US" altLang="ko-KR" dirty="0"/>
              <a:t>&gt; </a:t>
            </a:r>
            <a:r>
              <a:rPr lang="ko-KR" altLang="en-US" dirty="0"/>
              <a:t>사업신청서 </a:t>
            </a:r>
            <a:r>
              <a:rPr lang="en-US" altLang="ko-KR" dirty="0"/>
              <a:t>&gt; </a:t>
            </a:r>
            <a:r>
              <a:rPr lang="ko-KR" altLang="en-US" dirty="0"/>
              <a:t>신청서 제출</a:t>
            </a:r>
          </a:p>
          <a:p>
            <a:r>
              <a:rPr lang="ko-KR" altLang="en-US" dirty="0"/>
              <a:t>전문가 지원을 원하는 </a:t>
            </a:r>
            <a:r>
              <a:rPr lang="en-US" altLang="ko-KR" dirty="0"/>
              <a:t>(</a:t>
            </a:r>
            <a:r>
              <a:rPr lang="ko-KR" altLang="en-US" dirty="0"/>
              <a:t>예비</a:t>
            </a:r>
            <a:r>
              <a:rPr lang="en-US" altLang="ko-KR" dirty="0"/>
              <a:t>)</a:t>
            </a:r>
            <a:r>
              <a:rPr lang="ko-KR" altLang="en-US" dirty="0"/>
              <a:t>사회적 기업은 재정 공모기간 내에 사업 신청서를 제출하여야 하며</a:t>
            </a:r>
            <a:r>
              <a:rPr lang="en-US" altLang="ko-KR" dirty="0"/>
              <a:t>, </a:t>
            </a:r>
            <a:r>
              <a:rPr lang="ko-KR" altLang="en-US" dirty="0"/>
              <a:t>관련 </a:t>
            </a:r>
            <a:r>
              <a:rPr lang="ko-KR" altLang="en-US" dirty="0" smtClean="0"/>
              <a:t>첨부파일은 </a:t>
            </a:r>
            <a:r>
              <a:rPr lang="en-US" altLang="ko-KR" dirty="0"/>
              <a:t>PDF</a:t>
            </a:r>
            <a:r>
              <a:rPr lang="ko-KR" altLang="en-US" dirty="0"/>
              <a:t>만 가능합니다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74"/>
          <p:cNvGrpSpPr/>
          <p:nvPr/>
        </p:nvGrpSpPr>
        <p:grpSpPr>
          <a:xfrm>
            <a:off x="1629720" y="1113024"/>
            <a:ext cx="3911842" cy="1306404"/>
            <a:chOff x="1835696" y="1714488"/>
            <a:chExt cx="4919954" cy="1643074"/>
          </a:xfrm>
        </p:grpSpPr>
        <p:grpSp>
          <p:nvGrpSpPr>
            <p:cNvPr id="3" name="그룹 30"/>
            <p:cNvGrpSpPr/>
            <p:nvPr/>
          </p:nvGrpSpPr>
          <p:grpSpPr>
            <a:xfrm>
              <a:off x="1835696" y="1772816"/>
              <a:ext cx="1116031" cy="1525691"/>
              <a:chOff x="573460" y="1954932"/>
              <a:chExt cx="2816224" cy="4138364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0105" y="2425142"/>
                <a:ext cx="2423798" cy="7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b="1" dirty="0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900" b="1" dirty="0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그룹 56"/>
            <p:cNvGrpSpPr/>
            <p:nvPr/>
          </p:nvGrpSpPr>
          <p:grpSpPr>
            <a:xfrm>
              <a:off x="3116467" y="1714488"/>
              <a:ext cx="1955599" cy="1643074"/>
              <a:chOff x="1928794" y="1714488"/>
              <a:chExt cx="1955599" cy="1643074"/>
            </a:xfrm>
          </p:grpSpPr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8193" y="2383148"/>
                <a:ext cx="1293675" cy="348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cs typeface="Arial" pitchFamily="34" charset="0"/>
                  </a:rPr>
                  <a:t>사업신청서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  <p:grpSp>
            <p:nvGrpSpPr>
              <p:cNvPr id="6" name="그룹 58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61" name="타원 60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62" name="타원 61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7" name="그룹 69"/>
            <p:cNvGrpSpPr/>
            <p:nvPr/>
          </p:nvGrpSpPr>
          <p:grpSpPr>
            <a:xfrm>
              <a:off x="5220072" y="1772816"/>
              <a:ext cx="1535578" cy="1563134"/>
              <a:chOff x="3804211" y="2060848"/>
              <a:chExt cx="1535578" cy="1563134"/>
            </a:xfrm>
          </p:grpSpPr>
          <p:grpSp>
            <p:nvGrpSpPr>
              <p:cNvPr id="8" name="그룹 70"/>
              <p:cNvGrpSpPr/>
              <p:nvPr/>
            </p:nvGrpSpPr>
            <p:grpSpPr>
              <a:xfrm>
                <a:off x="3804211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67" name="타원 66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1C6BE"/>
                    </a:gs>
                    <a:gs pos="49000">
                      <a:srgbClr val="F5F6F4"/>
                    </a:gs>
                    <a:gs pos="49000">
                      <a:srgbClr val="C1C6BE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68" name="타원 67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타원 68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96D200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0" name="자유형 69"/>
                <p:cNvSpPr/>
                <p:nvPr/>
              </p:nvSpPr>
              <p:spPr>
                <a:xfrm>
                  <a:off x="2984710" y="1692941"/>
                  <a:ext cx="765270" cy="787541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1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3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4" name="타원 73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719E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719E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3956968" y="2456769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신청서</a:t>
                </a:r>
                <a:endPara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제출</a:t>
                </a:r>
                <a:endPara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타원 65"/>
              <p:cNvSpPr/>
              <p:nvPr/>
            </p:nvSpPr>
            <p:spPr>
              <a:xfrm flipH="1">
                <a:off x="409421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5955"/>
            <a:ext cx="4563844" cy="4381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44000" cy="58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순서도: 대체 처리 8"/>
          <p:cNvSpPr/>
          <p:nvPr/>
        </p:nvSpPr>
        <p:spPr>
          <a:xfrm>
            <a:off x="3900959" y="2234124"/>
            <a:ext cx="1080000" cy="18000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3707904" y="4163710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재정지원 </a:t>
            </a:r>
            <a:r>
              <a:rPr lang="en-US" altLang="ko-KR" dirty="0"/>
              <a:t>&gt; </a:t>
            </a:r>
            <a:r>
              <a:rPr lang="ko-KR" altLang="en-US" dirty="0"/>
              <a:t>전문인력지원 신청조회 </a:t>
            </a:r>
            <a:r>
              <a:rPr lang="en-US" altLang="ko-KR" dirty="0"/>
              <a:t>&gt; </a:t>
            </a:r>
            <a:r>
              <a:rPr lang="ko-KR" altLang="en-US" dirty="0"/>
              <a:t>신청하기</a:t>
            </a:r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 b="26403"/>
          <a:stretch>
            <a:fillRect/>
          </a:stretch>
        </p:blipFill>
        <p:spPr bwMode="auto">
          <a:xfrm>
            <a:off x="216344" y="1300576"/>
            <a:ext cx="6705385" cy="5184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순서도: 대체 처리 50"/>
          <p:cNvSpPr/>
          <p:nvPr/>
        </p:nvSpPr>
        <p:spPr>
          <a:xfrm>
            <a:off x="395536" y="4818920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13224"/>
            <a:ext cx="5100868" cy="4036491"/>
          </a:xfrm>
          <a:prstGeom prst="rect">
            <a:avLst/>
          </a:prstGeom>
        </p:spPr>
      </p:pic>
      <p:sp>
        <p:nvSpPr>
          <p:cNvPr id="63" name="순서도: 대체 처리 62"/>
          <p:cNvSpPr/>
          <p:nvPr/>
        </p:nvSpPr>
        <p:spPr>
          <a:xfrm>
            <a:off x="6156176" y="4293096"/>
            <a:ext cx="568249" cy="213376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4" name="직선 화살표 연결선 63"/>
          <p:cNvCxnSpPr>
            <a:stCxn id="51" idx="3"/>
            <a:endCxn id="63" idx="1"/>
          </p:cNvCxnSpPr>
          <p:nvPr/>
        </p:nvCxnSpPr>
        <p:spPr>
          <a:xfrm flipV="1">
            <a:off x="1763688" y="4399784"/>
            <a:ext cx="4392488" cy="51998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기업정보는 자동 입력됩니다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전문인력 지원 신청서</a:t>
            </a:r>
            <a:r>
              <a:rPr lang="en-US" altLang="ko-KR" dirty="0" smtClean="0"/>
              <a:t>] </a:t>
            </a:r>
            <a:r>
              <a:rPr lang="ko-KR" altLang="en-US" dirty="0" smtClean="0"/>
              <a:t>탭에서 신청 내용을 입력합니다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전문인력 지원신청서 제출</a:t>
            </a:r>
            <a:r>
              <a:rPr lang="en-US" altLang="ko-KR" dirty="0" smtClean="0"/>
              <a:t>] </a:t>
            </a:r>
            <a:r>
              <a:rPr lang="ko-KR" altLang="en-US" dirty="0" smtClean="0"/>
              <a:t>버튼을 클릭하면 신청됩니다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1" name="순서도: 대체 처리 50"/>
          <p:cNvSpPr/>
          <p:nvPr/>
        </p:nvSpPr>
        <p:spPr>
          <a:xfrm>
            <a:off x="395536" y="4818920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16344" y="1300576"/>
            <a:ext cx="6705385" cy="5184576"/>
            <a:chOff x="216344" y="1300576"/>
            <a:chExt cx="6705385" cy="5184576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766" y="2213224"/>
              <a:ext cx="5100868" cy="4036491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  <p:sp>
        <p:nvSpPr>
          <p:cNvPr id="13" name="순서도: 대체 처리 12"/>
          <p:cNvSpPr/>
          <p:nvPr/>
        </p:nvSpPr>
        <p:spPr>
          <a:xfrm>
            <a:off x="422575" y="4818920"/>
            <a:ext cx="1368152" cy="20169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3" y="2251844"/>
            <a:ext cx="3109917" cy="24732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6" y="2745564"/>
            <a:ext cx="3183124" cy="3107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3" y="4246168"/>
            <a:ext cx="3814673" cy="21212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/>
              <a:t>재정지원</a:t>
            </a:r>
            <a:r>
              <a:rPr lang="en-US" altLang="ko-KR" spc="-300" dirty="0"/>
              <a:t>-</a:t>
            </a:r>
            <a:r>
              <a:rPr lang="ko-KR" altLang="en-US" spc="-300" dirty="0"/>
              <a:t>전문인력지원</a:t>
            </a:r>
            <a:r>
              <a:rPr lang="en-US" altLang="ko-KR" spc="-300" dirty="0"/>
              <a:t>(</a:t>
            </a:r>
            <a:r>
              <a:rPr lang="ko-KR" altLang="en-US" spc="-300" dirty="0"/>
              <a:t>접수 심사</a:t>
            </a:r>
            <a:r>
              <a:rPr lang="en-US" altLang="ko-KR" spc="-300" dirty="0"/>
              <a:t>)</a:t>
            </a:r>
            <a:endParaRPr lang="ko-KR" altLang="en-US" spc="-300" dirty="0"/>
          </a:p>
        </p:txBody>
      </p:sp>
      <p:grpSp>
        <p:nvGrpSpPr>
          <p:cNvPr id="96" name="그룹 95"/>
          <p:cNvGrpSpPr/>
          <p:nvPr/>
        </p:nvGrpSpPr>
        <p:grpSpPr>
          <a:xfrm>
            <a:off x="500065" y="1916832"/>
            <a:ext cx="8179277" cy="3888941"/>
            <a:chOff x="500065" y="2276363"/>
            <a:chExt cx="8179277" cy="3888941"/>
          </a:xfrm>
        </p:grpSpPr>
        <p:grpSp>
          <p:nvGrpSpPr>
            <p:cNvPr id="6" name="그룹 56"/>
            <p:cNvGrpSpPr/>
            <p:nvPr/>
          </p:nvGrpSpPr>
          <p:grpSpPr>
            <a:xfrm>
              <a:off x="5208689" y="2276363"/>
              <a:ext cx="1955599" cy="1643074"/>
              <a:chOff x="1928794" y="1714488"/>
              <a:chExt cx="1955599" cy="1643074"/>
            </a:xfrm>
          </p:grpSpPr>
          <p:sp>
            <p:nvSpPr>
              <p:cNvPr id="7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" name="타원 11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58994" y="2386209"/>
                <a:ext cx="9093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약정체결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4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6" name="타원 15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8" name="그룹 54"/>
            <p:cNvGrpSpPr/>
            <p:nvPr/>
          </p:nvGrpSpPr>
          <p:grpSpPr>
            <a:xfrm>
              <a:off x="4211960" y="2282160"/>
              <a:ext cx="1955599" cy="1643074"/>
              <a:chOff x="4902417" y="1714488"/>
              <a:chExt cx="1955599" cy="1643074"/>
            </a:xfrm>
          </p:grpSpPr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4" name="타원 23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91090" y="2387910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26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27" name="그룹 55"/>
            <p:cNvGrpSpPr/>
            <p:nvPr/>
          </p:nvGrpSpPr>
          <p:grpSpPr>
            <a:xfrm>
              <a:off x="3132997" y="2282160"/>
              <a:ext cx="1955599" cy="1643074"/>
              <a:chOff x="3274641" y="1714488"/>
              <a:chExt cx="1955599" cy="1643074"/>
            </a:xfrm>
          </p:grpSpPr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3" name="타원 32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01480" y="2387910"/>
                <a:ext cx="1229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검토의견서작성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36" name="그룹 56"/>
            <p:cNvGrpSpPr/>
            <p:nvPr/>
          </p:nvGrpSpPr>
          <p:grpSpPr>
            <a:xfrm>
              <a:off x="1830583" y="2282160"/>
              <a:ext cx="1955599" cy="1643074"/>
              <a:chOff x="1928794" y="1714488"/>
              <a:chExt cx="1955599" cy="1643074"/>
            </a:xfrm>
          </p:grpSpPr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2" name="타원 41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470962" y="2383148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신청접수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44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46" name="타원 45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47" name="타원 46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48" name="그룹 81"/>
            <p:cNvGrpSpPr/>
            <p:nvPr/>
          </p:nvGrpSpPr>
          <p:grpSpPr>
            <a:xfrm>
              <a:off x="500065" y="2399544"/>
              <a:ext cx="1071539" cy="1525690"/>
              <a:chOff x="285750" y="2258059"/>
              <a:chExt cx="2126791" cy="3125260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4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5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69269" y="2602948"/>
                <a:ext cx="1638971" cy="75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8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</a:t>
                </a: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8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59" name="타원 58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60" name="타원 59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61" name="그룹 55"/>
            <p:cNvGrpSpPr/>
            <p:nvPr/>
          </p:nvGrpSpPr>
          <p:grpSpPr>
            <a:xfrm rot="19759646">
              <a:off x="3145482" y="3809039"/>
              <a:ext cx="1955599" cy="1643074"/>
              <a:chOff x="3274641" y="1714488"/>
              <a:chExt cx="1955599" cy="1643074"/>
            </a:xfrm>
          </p:grpSpPr>
          <p:sp>
            <p:nvSpPr>
              <p:cNvPr id="62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4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5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6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7" name="타원 66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631831" y="2428868"/>
                <a:ext cx="13278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검토의견서작성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70" name="그룹 107"/>
            <p:cNvGrpSpPr/>
            <p:nvPr/>
          </p:nvGrpSpPr>
          <p:grpSpPr>
            <a:xfrm>
              <a:off x="1882914" y="4639614"/>
              <a:ext cx="1071539" cy="1525690"/>
              <a:chOff x="285750" y="2258059"/>
              <a:chExt cx="2126791" cy="3125260"/>
            </a:xfrm>
          </p:grpSpPr>
          <p:sp>
            <p:nvSpPr>
              <p:cNvPr id="71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76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78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14703" y="2728283"/>
                <a:ext cx="1417902" cy="50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지원기관</a:t>
                </a:r>
                <a:endParaRPr lang="en-US" altLang="ko-KR" sz="1000" b="1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0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81" name="타원 80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82" name="타원 81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83" name="그룹 120"/>
            <p:cNvGrpSpPr/>
            <p:nvPr/>
          </p:nvGrpSpPr>
          <p:grpSpPr>
            <a:xfrm>
              <a:off x="7143768" y="2282160"/>
              <a:ext cx="1535574" cy="1563134"/>
              <a:chOff x="819010" y="2032899"/>
              <a:chExt cx="1535574" cy="1563134"/>
            </a:xfrm>
          </p:grpSpPr>
          <p:grpSp>
            <p:nvGrpSpPr>
              <p:cNvPr id="84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87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89" name="타원 88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0" name="타원 89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타원 90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자유형 91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3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4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95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88" name="타원 87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71600" y="2519694"/>
                <a:ext cx="12356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전문인력</a:t>
                </a:r>
                <a:endPara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지원승인</a:t>
                </a:r>
                <a:endPara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spc="-300" dirty="0"/>
              <a:t>재정지원</a:t>
            </a:r>
            <a:r>
              <a:rPr lang="en-US" altLang="ko-KR" sz="3000" spc="-300" dirty="0"/>
              <a:t>-</a:t>
            </a:r>
            <a:r>
              <a:rPr lang="ko-KR" altLang="en-US" sz="3000" spc="-300" dirty="0"/>
              <a:t>전문인력지원</a:t>
            </a:r>
            <a:r>
              <a:rPr lang="en-US" altLang="ko-KR" sz="3000" spc="-300" dirty="0"/>
              <a:t>(</a:t>
            </a:r>
            <a:r>
              <a:rPr lang="ko-KR" altLang="en-US" sz="3000" spc="-300" dirty="0"/>
              <a:t>참여예정자신청</a:t>
            </a:r>
            <a:r>
              <a:rPr lang="en-US" altLang="ko-KR" sz="3000" spc="-300" dirty="0"/>
              <a:t>)</a:t>
            </a:r>
            <a:endParaRPr lang="ko-KR" altLang="en-US" sz="3000" spc="-300" dirty="0"/>
          </a:p>
        </p:txBody>
      </p:sp>
      <p:grpSp>
        <p:nvGrpSpPr>
          <p:cNvPr id="140" name="그룹 139"/>
          <p:cNvGrpSpPr/>
          <p:nvPr/>
        </p:nvGrpSpPr>
        <p:grpSpPr>
          <a:xfrm>
            <a:off x="1691680" y="2060848"/>
            <a:ext cx="5824067" cy="2998116"/>
            <a:chOff x="1403648" y="1643050"/>
            <a:chExt cx="5824067" cy="2998116"/>
          </a:xfrm>
        </p:grpSpPr>
        <p:grpSp>
          <p:nvGrpSpPr>
            <p:cNvPr id="96" name="그룹 30"/>
            <p:cNvGrpSpPr/>
            <p:nvPr/>
          </p:nvGrpSpPr>
          <p:grpSpPr>
            <a:xfrm>
              <a:off x="1403648" y="2564904"/>
              <a:ext cx="1116031" cy="1525691"/>
              <a:chOff x="573460" y="1954932"/>
              <a:chExt cx="2816224" cy="4138364"/>
            </a:xfrm>
          </p:grpSpPr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9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1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2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3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4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6" name="그룹 81"/>
            <p:cNvGrpSpPr/>
            <p:nvPr/>
          </p:nvGrpSpPr>
          <p:grpSpPr>
            <a:xfrm>
              <a:off x="6156176" y="2564904"/>
              <a:ext cx="1071539" cy="1525690"/>
              <a:chOff x="285750" y="2258059"/>
              <a:chExt cx="2126791" cy="3125260"/>
            </a:xfrm>
          </p:grpSpPr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8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9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10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11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12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13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14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28672" y="2679201"/>
                <a:ext cx="1907002" cy="788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9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</a:t>
                </a: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6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17" name="타원 116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119" name="그룹 55"/>
            <p:cNvGrpSpPr/>
            <p:nvPr/>
          </p:nvGrpSpPr>
          <p:grpSpPr>
            <a:xfrm>
              <a:off x="3491880" y="1643050"/>
              <a:ext cx="1643074" cy="1428760"/>
              <a:chOff x="3274641" y="1714488"/>
              <a:chExt cx="1955599" cy="1643074"/>
            </a:xfrm>
          </p:grpSpPr>
          <p:sp>
            <p:nvSpPr>
              <p:cNvPr id="120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2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4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5" name="타원 124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529719" y="2387910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참여예정자 신고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28" name="그룹 56"/>
            <p:cNvGrpSpPr/>
            <p:nvPr/>
          </p:nvGrpSpPr>
          <p:grpSpPr>
            <a:xfrm rot="10800000">
              <a:off x="3419873" y="3140968"/>
              <a:ext cx="1857388" cy="1500198"/>
              <a:chOff x="1928794" y="1714488"/>
              <a:chExt cx="1955599" cy="1643074"/>
            </a:xfrm>
          </p:grpSpPr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0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1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2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3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34" name="타원 133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 rot="10800000">
                <a:off x="2229655" y="2298394"/>
                <a:ext cx="133059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참여예정자  </a:t>
                </a:r>
                <a:endParaRPr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 및 승인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36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38" name="타원 137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39" name="타원 138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추진배경 및 순서</a:t>
            </a:r>
          </a:p>
        </p:txBody>
      </p:sp>
      <p:grpSp>
        <p:nvGrpSpPr>
          <p:cNvPr id="40" name="그룹 39"/>
          <p:cNvGrpSpPr>
            <a:grpSpLocks noChangeAspect="1"/>
          </p:cNvGrpSpPr>
          <p:nvPr/>
        </p:nvGrpSpPr>
        <p:grpSpPr>
          <a:xfrm>
            <a:off x="238165" y="1628800"/>
            <a:ext cx="8654315" cy="553611"/>
            <a:chOff x="827584" y="1553426"/>
            <a:chExt cx="7776864" cy="497481"/>
          </a:xfrm>
        </p:grpSpPr>
        <p:grpSp>
          <p:nvGrpSpPr>
            <p:cNvPr id="42" name="그룹 52"/>
            <p:cNvGrpSpPr/>
            <p:nvPr/>
          </p:nvGrpSpPr>
          <p:grpSpPr>
            <a:xfrm>
              <a:off x="827584" y="1553426"/>
              <a:ext cx="7776864" cy="497481"/>
              <a:chOff x="2118696" y="1636018"/>
              <a:chExt cx="6485752" cy="414889"/>
            </a:xfrm>
          </p:grpSpPr>
          <p:sp>
            <p:nvSpPr>
              <p:cNvPr id="46" name="모서리가 둥근 직사각형 45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2982117" y="1650281"/>
              <a:ext cx="3479801" cy="3318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추진배경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167528" y="1699136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244841" y="4005067"/>
            <a:ext cx="8654319" cy="553612"/>
            <a:chOff x="827584" y="2608500"/>
            <a:chExt cx="7776864" cy="497481"/>
          </a:xfrm>
        </p:grpSpPr>
        <p:grpSp>
          <p:nvGrpSpPr>
            <p:cNvPr id="52" name="그룹 54"/>
            <p:cNvGrpSpPr/>
            <p:nvPr/>
          </p:nvGrpSpPr>
          <p:grpSpPr>
            <a:xfrm>
              <a:off x="827584" y="2608500"/>
              <a:ext cx="7776864" cy="497481"/>
              <a:chOff x="2118696" y="1636016"/>
              <a:chExt cx="6485752" cy="414889"/>
            </a:xfrm>
          </p:grpSpPr>
          <p:sp>
            <p:nvSpPr>
              <p:cNvPr id="56" name="모서리가 둥근 직사각형 55"/>
              <p:cNvSpPr/>
              <p:nvPr/>
            </p:nvSpPr>
            <p:spPr>
              <a:xfrm>
                <a:off x="2118696" y="1636016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3" name="직사각형 52"/>
            <p:cNvSpPr/>
            <p:nvPr/>
          </p:nvSpPr>
          <p:spPr>
            <a:xfrm>
              <a:off x="2976116" y="2686866"/>
              <a:ext cx="3479801" cy="3318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추진근거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1167528" y="2754213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02</a:t>
              </a:r>
            </a:p>
          </p:txBody>
        </p:sp>
      </p:grpSp>
      <p:sp>
        <p:nvSpPr>
          <p:cNvPr id="60" name="모서리가 둥근 직사각형 59"/>
          <p:cNvSpPr/>
          <p:nvPr/>
        </p:nvSpPr>
        <p:spPr>
          <a:xfrm>
            <a:off x="251520" y="2420888"/>
            <a:ext cx="8654315" cy="55361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251520" y="3114224"/>
            <a:ext cx="8654315" cy="55361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251520" y="4691815"/>
            <a:ext cx="8654315" cy="55361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39553" y="24208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고용노동부와 기초자치단체에서 수작업으로 관리하던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사회적기업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정보 및 각종 지원 현황을 효율적으로 관리해야 할 필요성 증대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9553" y="312427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고용노동부와 기초자치단체의 역할을 명확히 하고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업무처리 표준화 통해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사회적기업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육성서비스의 질을 높이기 위해 합리적인 정보시스템 구축 및 운영이 필요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9553" y="4797152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사회적기업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홈페이지 및 통합정보시스템 구축 운영</a:t>
            </a:r>
          </a:p>
        </p:txBody>
      </p:sp>
      <p:grpSp>
        <p:nvGrpSpPr>
          <p:cNvPr id="21" name="그룹 20"/>
          <p:cNvGrpSpPr>
            <a:grpSpLocks noChangeAspect="1"/>
          </p:cNvGrpSpPr>
          <p:nvPr/>
        </p:nvGrpSpPr>
        <p:grpSpPr>
          <a:xfrm>
            <a:off x="251520" y="5501009"/>
            <a:ext cx="8654319" cy="553612"/>
            <a:chOff x="827584" y="2608500"/>
            <a:chExt cx="7776864" cy="497481"/>
          </a:xfrm>
        </p:grpSpPr>
        <p:grpSp>
          <p:nvGrpSpPr>
            <p:cNvPr id="22" name="그룹 54"/>
            <p:cNvGrpSpPr/>
            <p:nvPr/>
          </p:nvGrpSpPr>
          <p:grpSpPr>
            <a:xfrm>
              <a:off x="827584" y="2608500"/>
              <a:ext cx="7776864" cy="497481"/>
              <a:chOff x="2118696" y="1636016"/>
              <a:chExt cx="6485752" cy="414889"/>
            </a:xfrm>
          </p:grpSpPr>
          <p:sp>
            <p:nvSpPr>
              <p:cNvPr id="25" name="모서리가 둥근 직사각형 24"/>
              <p:cNvSpPr/>
              <p:nvPr/>
            </p:nvSpPr>
            <p:spPr>
              <a:xfrm>
                <a:off x="2118696" y="1636016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2976116" y="2686866"/>
              <a:ext cx="3479801" cy="3318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통합정보시스템 이용 의무화</a:t>
              </a:r>
              <a:endParaRPr lang="ko-KR" altLang="en-US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167528" y="2765915"/>
              <a:ext cx="250064" cy="2074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 smtClean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03</a:t>
              </a:r>
              <a:endParaRPr lang="en-US" altLang="ko-KR" sz="1500" b="1" dirty="0">
                <a:solidFill>
                  <a:srgbClr val="FFFFFF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258199" y="6187757"/>
            <a:ext cx="8654315" cy="55361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46232" y="6293094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재정지원 및 지정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제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반사항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통합정보시템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이용 필수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  <a:endParaRPr lang="ko-KR" altLang="en-US" spc="-300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재정지원 </a:t>
            </a:r>
            <a:r>
              <a:rPr lang="en-US" altLang="ko-KR" dirty="0"/>
              <a:t>&gt; </a:t>
            </a:r>
            <a:r>
              <a:rPr lang="ko-KR" altLang="en-US" dirty="0"/>
              <a:t>전문인력지원 참여자관리 </a:t>
            </a:r>
            <a:r>
              <a:rPr lang="en-US" altLang="ko-KR" dirty="0"/>
              <a:t>&gt; </a:t>
            </a:r>
            <a:r>
              <a:rPr lang="ko-KR" altLang="en-US" dirty="0"/>
              <a:t>참여자선발</a:t>
            </a:r>
          </a:p>
        </p:txBody>
      </p:sp>
      <p:sp>
        <p:nvSpPr>
          <p:cNvPr id="49" name="내용 개체 틀 4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참여예정자신청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50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4887144" cy="3260416"/>
          </a:xfrm>
          <a:prstGeom prst="rect">
            <a:avLst/>
          </a:prstGeom>
        </p:spPr>
      </p:pic>
      <p:sp>
        <p:nvSpPr>
          <p:cNvPr id="54" name="순서도: 대체 처리 53"/>
          <p:cNvSpPr/>
          <p:nvPr/>
        </p:nvSpPr>
        <p:spPr>
          <a:xfrm>
            <a:off x="3563888" y="4581128"/>
            <a:ext cx="576064" cy="144016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순서도: 대체 처리 54"/>
          <p:cNvSpPr/>
          <p:nvPr/>
        </p:nvSpPr>
        <p:spPr>
          <a:xfrm>
            <a:off x="395536" y="5034944"/>
            <a:ext cx="1440160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6" name="직선 화살표 연결선 55"/>
          <p:cNvCxnSpPr>
            <a:stCxn id="55" idx="3"/>
            <a:endCxn id="54" idx="1"/>
          </p:cNvCxnSpPr>
          <p:nvPr/>
        </p:nvCxnSpPr>
        <p:spPr>
          <a:xfrm flipV="1">
            <a:off x="1835696" y="4653136"/>
            <a:ext cx="1728192" cy="48982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  <a:endParaRPr lang="ko-KR" altLang="en-US" spc="-300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지원 대상 전문인력에 대한 인적 사항을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개인정보활용동의서</a:t>
            </a:r>
            <a:r>
              <a:rPr lang="en-US" altLang="ko-KR" dirty="0"/>
              <a:t>, </a:t>
            </a:r>
            <a:r>
              <a:rPr lang="ko-KR" altLang="en-US" dirty="0" smtClean="0"/>
              <a:t>표준계약서 등 파일을 첨부하고 </a:t>
            </a:r>
            <a:r>
              <a:rPr lang="en-US" altLang="ko-KR" dirty="0" smtClean="0"/>
              <a:t>[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] </a:t>
            </a:r>
            <a:r>
              <a:rPr lang="ko-KR" altLang="en-US" dirty="0" smtClean="0"/>
              <a:t>버튼을 클릭하면 제출됩니다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9" name="내용 개체 틀 4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참여예정자신청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05385" cy="5184576"/>
            <a:chOff x="216344" y="1300576"/>
            <a:chExt cx="6705385" cy="5184576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583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55" name="순서도: 대체 처리 54"/>
          <p:cNvSpPr/>
          <p:nvPr/>
        </p:nvSpPr>
        <p:spPr>
          <a:xfrm>
            <a:off x="395536" y="5034944"/>
            <a:ext cx="1389731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75" y="2234328"/>
            <a:ext cx="3165443" cy="30166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08" y="2728184"/>
            <a:ext cx="3442260" cy="30467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91" y="4366912"/>
            <a:ext cx="3174852" cy="19516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순서도: 대체 처리 13"/>
          <p:cNvSpPr/>
          <p:nvPr/>
        </p:nvSpPr>
        <p:spPr>
          <a:xfrm>
            <a:off x="6084168" y="6123137"/>
            <a:ext cx="754275" cy="195445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재정지원 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전문인력지원</a:t>
            </a:r>
            <a:r>
              <a:rPr lang="en-US" altLang="ko-KR" sz="3200" spc="-300" dirty="0"/>
              <a:t>(</a:t>
            </a:r>
            <a:r>
              <a:rPr lang="ko-KR" altLang="en-US" sz="3200" spc="-300" dirty="0"/>
              <a:t>지원금신청</a:t>
            </a:r>
            <a:r>
              <a:rPr lang="en-US" altLang="ko-KR" sz="3200" spc="-300" dirty="0"/>
              <a:t>)</a:t>
            </a:r>
            <a:endParaRPr lang="ko-KR" altLang="en-US" sz="3200" spc="-300" dirty="0"/>
          </a:p>
        </p:txBody>
      </p:sp>
      <p:grpSp>
        <p:nvGrpSpPr>
          <p:cNvPr id="47" name="그룹 46"/>
          <p:cNvGrpSpPr/>
          <p:nvPr/>
        </p:nvGrpSpPr>
        <p:grpSpPr>
          <a:xfrm>
            <a:off x="1763688" y="2132856"/>
            <a:ext cx="5824067" cy="2998116"/>
            <a:chOff x="1403648" y="1643050"/>
            <a:chExt cx="5824067" cy="2998116"/>
          </a:xfrm>
        </p:grpSpPr>
        <p:grpSp>
          <p:nvGrpSpPr>
            <p:cNvPr id="3" name="그룹 30"/>
            <p:cNvGrpSpPr/>
            <p:nvPr/>
          </p:nvGrpSpPr>
          <p:grpSpPr>
            <a:xfrm>
              <a:off x="1403648" y="2564904"/>
              <a:ext cx="1116031" cy="1525691"/>
              <a:chOff x="573460" y="1954932"/>
              <a:chExt cx="2816224" cy="4138364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 dirty="0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그룹 81"/>
            <p:cNvGrpSpPr/>
            <p:nvPr/>
          </p:nvGrpSpPr>
          <p:grpSpPr>
            <a:xfrm>
              <a:off x="6156176" y="2564904"/>
              <a:ext cx="1071539" cy="1525690"/>
              <a:chOff x="285750" y="2258059"/>
              <a:chExt cx="2126791" cy="3125260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0364" y="2602948"/>
                <a:ext cx="1638971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3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24" name="타원 23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25" name="타원 24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26" name="그룹 55"/>
            <p:cNvGrpSpPr/>
            <p:nvPr/>
          </p:nvGrpSpPr>
          <p:grpSpPr>
            <a:xfrm>
              <a:off x="3367516" y="1643050"/>
              <a:ext cx="1873918" cy="1428760"/>
              <a:chOff x="3126622" y="1714488"/>
              <a:chExt cx="2230351" cy="1643074"/>
            </a:xfrm>
          </p:grpSpPr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2" name="타원 31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126622" y="2350474"/>
                <a:ext cx="2230351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월별 지원금 신청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35" name="그룹 56"/>
            <p:cNvGrpSpPr/>
            <p:nvPr/>
          </p:nvGrpSpPr>
          <p:grpSpPr>
            <a:xfrm rot="10800000">
              <a:off x="3419874" y="3140968"/>
              <a:ext cx="1934749" cy="1500198"/>
              <a:chOff x="1847342" y="1714488"/>
              <a:chExt cx="2037051" cy="1643074"/>
            </a:xfrm>
          </p:grpSpPr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1" name="타원 40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0800000">
                <a:off x="1847342" y="2400824"/>
                <a:ext cx="1805735" cy="30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지원금  승인  및 지급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43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45" name="타원 44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46" name="타원 45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  <a:endParaRPr lang="ko-KR" altLang="en-US" spc="-300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승인된 참여예정자가  있는 기업의 경우에는 지원금을 신청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진행상태를 클릭하면 월별 신청 내역을 신청</a:t>
            </a:r>
            <a:r>
              <a:rPr lang="en-US" altLang="ko-KR" dirty="0"/>
              <a:t>, </a:t>
            </a:r>
            <a:r>
              <a:rPr lang="ko-KR" altLang="en-US" dirty="0"/>
              <a:t>조회 할 수 있습니다 </a:t>
            </a:r>
            <a:endParaRPr lang="en-US" altLang="ko-KR" dirty="0"/>
          </a:p>
          <a:p>
            <a:r>
              <a:rPr lang="ko-KR" altLang="en-US" dirty="0"/>
              <a:t>월별 신청 금액 및 지원 금액 및 상태를 확인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신청버튼을 클릭하면 지원금신청 상세로 이동합니다</a:t>
            </a:r>
            <a:r>
              <a:rPr lang="en-US" altLang="ko-KR" dirty="0"/>
              <a:t>.</a:t>
            </a:r>
          </a:p>
        </p:txBody>
      </p:sp>
      <p:sp>
        <p:nvSpPr>
          <p:cNvPr id="49" name="내용 개체 틀 4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지원금신청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05385" cy="5184576"/>
            <a:chOff x="216344" y="1300576"/>
            <a:chExt cx="6705385" cy="5184576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801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55" name="순서도: 대체 처리 54"/>
          <p:cNvSpPr/>
          <p:nvPr/>
        </p:nvSpPr>
        <p:spPr>
          <a:xfrm>
            <a:off x="395536" y="5256095"/>
            <a:ext cx="1394687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276872"/>
            <a:ext cx="4752528" cy="3507561"/>
          </a:xfrm>
          <a:prstGeom prst="rect">
            <a:avLst/>
          </a:prstGeom>
          <a:noFill/>
          <a:effectLst/>
        </p:spPr>
      </p:pic>
      <p:sp>
        <p:nvSpPr>
          <p:cNvPr id="13" name="순서도: 대체 처리 12"/>
          <p:cNvSpPr/>
          <p:nvPr/>
        </p:nvSpPr>
        <p:spPr>
          <a:xfrm>
            <a:off x="5816994" y="4560297"/>
            <a:ext cx="589438" cy="288032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801318"/>
            <a:ext cx="6691727" cy="3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  <a:endParaRPr lang="ko-KR" altLang="en-US" spc="-300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지원금 신청 정보를 확인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지원금 신청 금액 및 상태를 확인 할 수 있습니다</a:t>
            </a:r>
            <a:r>
              <a:rPr lang="en-US" altLang="ko-KR" dirty="0"/>
              <a:t>.</a:t>
            </a:r>
          </a:p>
        </p:txBody>
      </p:sp>
      <p:sp>
        <p:nvSpPr>
          <p:cNvPr id="49" name="내용 개체 틀 4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지원금신청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05385" cy="5184576"/>
            <a:chOff x="216344" y="1300576"/>
            <a:chExt cx="6705385" cy="5184576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76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55" name="순서도: 대체 처리 54"/>
          <p:cNvSpPr/>
          <p:nvPr/>
        </p:nvSpPr>
        <p:spPr>
          <a:xfrm>
            <a:off x="395536" y="5256383"/>
            <a:ext cx="1368152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31" y="2220698"/>
            <a:ext cx="4100069" cy="27204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순서도: 대체 처리 15"/>
          <p:cNvSpPr/>
          <p:nvPr/>
        </p:nvSpPr>
        <p:spPr>
          <a:xfrm>
            <a:off x="1834726" y="3329808"/>
            <a:ext cx="4115874" cy="1611359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62151"/>
            <a:ext cx="3744416" cy="17482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순서도: 대체 처리 18"/>
          <p:cNvSpPr/>
          <p:nvPr/>
        </p:nvSpPr>
        <p:spPr>
          <a:xfrm>
            <a:off x="2915816" y="5850377"/>
            <a:ext cx="3744416" cy="37991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전문인력지원</a:t>
            </a:r>
            <a:endParaRPr lang="ko-KR" altLang="en-US" spc="-300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참여예정자의 개개인의 지급 총액에 따라 지원금 신청금액이 계산되어서 </a:t>
            </a:r>
            <a:r>
              <a:rPr lang="ko-KR" altLang="en-US" dirty="0" smtClean="0"/>
              <a:t>나옵니다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개인별 지급총액을 입력하면 신청금액이 자동으로 계산됩니다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임시저장</a:t>
            </a:r>
            <a:r>
              <a:rPr lang="en-US" altLang="ko-KR" dirty="0" smtClean="0"/>
              <a:t>] </a:t>
            </a:r>
            <a:r>
              <a:rPr lang="ko-KR" altLang="en-US" dirty="0" smtClean="0"/>
              <a:t>버튼은 현재 입력한 내용에 대해 임시저장을 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신청서 제출</a:t>
            </a:r>
            <a:r>
              <a:rPr lang="en-US" altLang="ko-KR" dirty="0" smtClean="0"/>
              <a:t>]</a:t>
            </a:r>
            <a:r>
              <a:rPr lang="ko-KR" altLang="en-US" dirty="0" smtClean="0"/>
              <a:t>버튼은 현재 입력한 내용으로 월 지원금을 신청합니다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9" name="내용 개체 틀 4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전문인력지원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지원금신청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05385" cy="5184576"/>
            <a:chOff x="216344" y="1300576"/>
            <a:chExt cx="6705385" cy="5184576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801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55" name="순서도: 대체 처리 54"/>
          <p:cNvSpPr/>
          <p:nvPr/>
        </p:nvSpPr>
        <p:spPr>
          <a:xfrm>
            <a:off x="395536" y="5265348"/>
            <a:ext cx="1413265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31" y="2220698"/>
            <a:ext cx="4100069" cy="27204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17" y="3756815"/>
            <a:ext cx="3697872" cy="24928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순서도: 대체 처리 15"/>
          <p:cNvSpPr/>
          <p:nvPr/>
        </p:nvSpPr>
        <p:spPr>
          <a:xfrm>
            <a:off x="3156389" y="4960440"/>
            <a:ext cx="3711999" cy="1114925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grpSp>
        <p:nvGrpSpPr>
          <p:cNvPr id="3" name="그룹 13"/>
          <p:cNvGrpSpPr/>
          <p:nvPr/>
        </p:nvGrpSpPr>
        <p:grpSpPr>
          <a:xfrm>
            <a:off x="3786182" y="3347580"/>
            <a:ext cx="1355414" cy="559121"/>
            <a:chOff x="466095" y="3195171"/>
            <a:chExt cx="2161689" cy="593869"/>
          </a:xfrm>
        </p:grpSpPr>
        <p:grpSp>
          <p:nvGrpSpPr>
            <p:cNvPr id="4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6" name="모서리가 둥근 직사각형 5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5416" y="3327681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접수</a:t>
                </a:r>
                <a:endParaRPr lang="ko-KR" altLang="en-US" sz="1500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타원 4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4" name="그룹 38"/>
          <p:cNvGrpSpPr/>
          <p:nvPr/>
        </p:nvGrpSpPr>
        <p:grpSpPr>
          <a:xfrm>
            <a:off x="142876" y="2335065"/>
            <a:ext cx="1714512" cy="593869"/>
            <a:chOff x="466095" y="3195171"/>
            <a:chExt cx="2161689" cy="593869"/>
          </a:xfrm>
        </p:grpSpPr>
        <p:grpSp>
          <p:nvGrpSpPr>
            <p:cNvPr id="15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5415" y="3335674"/>
                <a:ext cx="201780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재정공모등록</a:t>
                </a:r>
                <a:endParaRPr lang="ko-KR" altLang="en-US" sz="1500" dirty="0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79808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타원 15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25" name="그룹 50"/>
          <p:cNvGrpSpPr/>
          <p:nvPr/>
        </p:nvGrpSpPr>
        <p:grpSpPr>
          <a:xfrm>
            <a:off x="2214546" y="2835131"/>
            <a:ext cx="1357322" cy="495458"/>
            <a:chOff x="466095" y="3195171"/>
            <a:chExt cx="2161689" cy="593869"/>
          </a:xfrm>
        </p:grpSpPr>
        <p:grpSp>
          <p:nvGrpSpPr>
            <p:cNvPr id="26" name="그룹 174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FF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5415" y="3327681"/>
                <a:ext cx="2017800" cy="38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지원신청</a:t>
                </a:r>
                <a:endParaRPr lang="ko-KR" altLang="en-US" sz="1500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타원 26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6" name="그룹 84"/>
          <p:cNvGrpSpPr/>
          <p:nvPr/>
        </p:nvGrpSpPr>
        <p:grpSpPr>
          <a:xfrm>
            <a:off x="3786182" y="4049577"/>
            <a:ext cx="1355414" cy="559121"/>
            <a:chOff x="466095" y="3195171"/>
            <a:chExt cx="2161689" cy="593869"/>
          </a:xfrm>
        </p:grpSpPr>
        <p:grpSp>
          <p:nvGrpSpPr>
            <p:cNvPr id="37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" name="모서리가 둥근 직사각형 40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25416" y="3327679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검토보고서</a:t>
                </a:r>
                <a:endParaRPr lang="ko-KR" altLang="en-US" sz="1500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47" name="그룹 95"/>
          <p:cNvGrpSpPr/>
          <p:nvPr/>
        </p:nvGrpSpPr>
        <p:grpSpPr>
          <a:xfrm>
            <a:off x="3786182" y="4763957"/>
            <a:ext cx="1355414" cy="559121"/>
            <a:chOff x="466095" y="3195171"/>
            <a:chExt cx="2161689" cy="593869"/>
          </a:xfrm>
        </p:grpSpPr>
        <p:grpSp>
          <p:nvGrpSpPr>
            <p:cNvPr id="48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50" name="모서리가 둥근 직사각형 49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53" name="타원 52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5416" y="3327679"/>
                <a:ext cx="2017800" cy="32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ko-KR" altLang="en-US" sz="1400" b="1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차심사</a:t>
                </a:r>
                <a:r>
                  <a:rPr lang="en-US" altLang="ko-KR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ko-KR" altLang="en-US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서류</a:t>
                </a:r>
                <a:r>
                  <a:rPr lang="en-US" altLang="ko-KR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ko-KR" altLang="en-US" sz="1400"/>
              </a:p>
            </p:txBody>
          </p:sp>
          <p:sp>
            <p:nvSpPr>
              <p:cNvPr id="57" name="타원 56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타원 48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58" name="그룹 106"/>
          <p:cNvGrpSpPr/>
          <p:nvPr/>
        </p:nvGrpSpPr>
        <p:grpSpPr>
          <a:xfrm>
            <a:off x="5786446" y="2335065"/>
            <a:ext cx="1428760" cy="593869"/>
            <a:chOff x="466095" y="3195171"/>
            <a:chExt cx="2161689" cy="593869"/>
          </a:xfrm>
        </p:grpSpPr>
        <p:grpSp>
          <p:nvGrpSpPr>
            <p:cNvPr id="59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61" name="모서리가 둥근 직사각형 60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62" name="모서리가 둥근 직사각형 61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심사진행</a:t>
                </a:r>
                <a:endParaRPr lang="ko-KR" altLang="en-US" sz="1500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69" name="그룹 117"/>
          <p:cNvGrpSpPr/>
          <p:nvPr/>
        </p:nvGrpSpPr>
        <p:grpSpPr>
          <a:xfrm>
            <a:off x="5786446" y="3741460"/>
            <a:ext cx="1428760" cy="593869"/>
            <a:chOff x="466095" y="3195171"/>
            <a:chExt cx="2161689" cy="593869"/>
          </a:xfrm>
        </p:grpSpPr>
        <p:grpSp>
          <p:nvGrpSpPr>
            <p:cNvPr id="70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72" name="모서리가 둥근 직사각형 71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" name="모서리가 둥근 직사각형 73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심사결과</a:t>
                </a:r>
                <a:endParaRPr lang="ko-KR" altLang="en-US" sz="1500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1" name="타원 70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80" name="그룹 139"/>
          <p:cNvGrpSpPr/>
          <p:nvPr/>
        </p:nvGrpSpPr>
        <p:grpSpPr>
          <a:xfrm>
            <a:off x="5786446" y="5549775"/>
            <a:ext cx="1428760" cy="593869"/>
            <a:chOff x="466095" y="3195171"/>
            <a:chExt cx="2161689" cy="593869"/>
          </a:xfrm>
        </p:grpSpPr>
        <p:grpSp>
          <p:nvGrpSpPr>
            <p:cNvPr id="81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83" name="모서리가 둥근 직사각형 82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84" name="모서리가 둥근 직사각형 83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5" name="모서리가 둥근 직사각형 84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확정및통보</a:t>
                </a:r>
                <a:endParaRPr lang="ko-KR" altLang="en-US" sz="1500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2" name="타원 81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91" name="그룹 150"/>
          <p:cNvGrpSpPr/>
          <p:nvPr/>
        </p:nvGrpSpPr>
        <p:grpSpPr>
          <a:xfrm>
            <a:off x="7715272" y="2918952"/>
            <a:ext cx="1214446" cy="559121"/>
            <a:chOff x="466095" y="3195171"/>
            <a:chExt cx="2161689" cy="593869"/>
          </a:xfrm>
        </p:grpSpPr>
        <p:grpSp>
          <p:nvGrpSpPr>
            <p:cNvPr id="92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94" name="모서리가 둥근 직사각형 93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95" name="모서리가 둥근 직사각형 94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6" name="모서리가 둥근 직사각형 95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25416" y="3327681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ko-KR" altLang="en-US" sz="1500" b="1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차심사</a:t>
                </a:r>
                <a:endParaRPr lang="ko-KR" altLang="en-US" sz="1500"/>
              </a:p>
            </p:txBody>
          </p:sp>
          <p:sp>
            <p:nvSpPr>
              <p:cNvPr id="101" name="타원 100"/>
              <p:cNvSpPr/>
              <p:nvPr/>
            </p:nvSpPr>
            <p:spPr>
              <a:xfrm>
                <a:off x="579809" y="3410025"/>
                <a:ext cx="94957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3" name="타원 92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02" name="그룹 177"/>
          <p:cNvGrpSpPr/>
          <p:nvPr/>
        </p:nvGrpSpPr>
        <p:grpSpPr>
          <a:xfrm>
            <a:off x="142844" y="1214422"/>
            <a:ext cx="1643074" cy="785818"/>
            <a:chOff x="745900" y="4729320"/>
            <a:chExt cx="3705224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직사각형 102"/>
            <p:cNvSpPr/>
            <p:nvPr/>
          </p:nvSpPr>
          <p:spPr>
            <a:xfrm>
              <a:off x="745900" y="4729320"/>
              <a:ext cx="3705224" cy="785818"/>
            </a:xfrm>
            <a:prstGeom prst="rect">
              <a:avLst/>
            </a:prstGeom>
            <a:solidFill>
              <a:srgbClr val="71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788545" y="476894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96D2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838513" y="4977659"/>
              <a:ext cx="34563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광역자치단체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6" name="직선 연결선 105"/>
          <p:cNvCxnSpPr/>
          <p:nvPr/>
        </p:nvCxnSpPr>
        <p:spPr>
          <a:xfrm rot="5400000">
            <a:off x="-678693" y="3893347"/>
            <a:ext cx="535785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 rot="5400000">
            <a:off x="965175" y="3893347"/>
            <a:ext cx="535785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rot="5400000">
            <a:off x="2749537" y="3893347"/>
            <a:ext cx="535785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 rot="5400000">
            <a:off x="4679951" y="3893347"/>
            <a:ext cx="5357850" cy="15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hape 185"/>
          <p:cNvCxnSpPr/>
          <p:nvPr/>
        </p:nvCxnSpPr>
        <p:spPr>
          <a:xfrm>
            <a:off x="1857388" y="2632000"/>
            <a:ext cx="1035819" cy="203131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hape 186"/>
          <p:cNvCxnSpPr/>
          <p:nvPr/>
        </p:nvCxnSpPr>
        <p:spPr>
          <a:xfrm>
            <a:off x="3571868" y="3082860"/>
            <a:ext cx="892021" cy="26472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hape 189"/>
          <p:cNvCxnSpPr/>
          <p:nvPr/>
        </p:nvCxnSpPr>
        <p:spPr>
          <a:xfrm rot="5400000">
            <a:off x="4373429" y="3991403"/>
            <a:ext cx="175163" cy="575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hape 193"/>
          <p:cNvCxnSpPr/>
          <p:nvPr/>
        </p:nvCxnSpPr>
        <p:spPr>
          <a:xfrm rot="5400000">
            <a:off x="4386260" y="4686327"/>
            <a:ext cx="155259" cy="158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196"/>
          <p:cNvCxnSpPr/>
          <p:nvPr/>
        </p:nvCxnSpPr>
        <p:spPr>
          <a:xfrm flipV="1">
            <a:off x="5141596" y="2632000"/>
            <a:ext cx="644850" cy="2411518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hape 189"/>
          <p:cNvCxnSpPr/>
          <p:nvPr/>
        </p:nvCxnSpPr>
        <p:spPr>
          <a:xfrm>
            <a:off x="7215206" y="2632000"/>
            <a:ext cx="500066" cy="566513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hape 189"/>
          <p:cNvCxnSpPr/>
          <p:nvPr/>
        </p:nvCxnSpPr>
        <p:spPr>
          <a:xfrm rot="5400000">
            <a:off x="7488690" y="3204590"/>
            <a:ext cx="560322" cy="110728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hape 189"/>
          <p:cNvCxnSpPr/>
          <p:nvPr/>
        </p:nvCxnSpPr>
        <p:spPr>
          <a:xfrm rot="5400000">
            <a:off x="5893603" y="4942552"/>
            <a:ext cx="1214446" cy="1588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그룹 217"/>
          <p:cNvGrpSpPr/>
          <p:nvPr/>
        </p:nvGrpSpPr>
        <p:grpSpPr>
          <a:xfrm>
            <a:off x="2071670" y="1214422"/>
            <a:ext cx="1500198" cy="785818"/>
            <a:chOff x="4689661" y="3861049"/>
            <a:chExt cx="3699825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직사각형 118"/>
            <p:cNvSpPr/>
            <p:nvPr/>
          </p:nvSpPr>
          <p:spPr>
            <a:xfrm>
              <a:off x="4689661" y="3861049"/>
              <a:ext cx="3699825" cy="785818"/>
            </a:xfrm>
            <a:prstGeom prst="rect">
              <a:avLst/>
            </a:pr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4726908" y="3900674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FFE029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4812444" y="4109388"/>
              <a:ext cx="34563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신청기업</a:t>
              </a:r>
              <a:endParaRPr lang="en-US" altLang="ko-KR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" name="그룹 221"/>
          <p:cNvGrpSpPr/>
          <p:nvPr/>
        </p:nvGrpSpPr>
        <p:grpSpPr>
          <a:xfrm>
            <a:off x="3714744" y="1214422"/>
            <a:ext cx="1643074" cy="785818"/>
            <a:chOff x="2857488" y="2000240"/>
            <a:chExt cx="3702836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직사각형 122"/>
            <p:cNvSpPr/>
            <p:nvPr/>
          </p:nvSpPr>
          <p:spPr>
            <a:xfrm>
              <a:off x="2857488" y="2000240"/>
              <a:ext cx="3702836" cy="78581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직사각형 123"/>
            <p:cNvSpPr/>
            <p:nvPr/>
          </p:nvSpPr>
          <p:spPr>
            <a:xfrm>
              <a:off x="2900126" y="203986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2950094" y="2159985"/>
              <a:ext cx="345638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기초자치단체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지원기관</a:t>
              </a:r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126" name="그룹 222"/>
          <p:cNvGrpSpPr/>
          <p:nvPr/>
        </p:nvGrpSpPr>
        <p:grpSpPr>
          <a:xfrm>
            <a:off x="5572132" y="1214422"/>
            <a:ext cx="1643074" cy="785818"/>
            <a:chOff x="745900" y="4729320"/>
            <a:chExt cx="3705224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직사각형 126"/>
            <p:cNvSpPr/>
            <p:nvPr/>
          </p:nvSpPr>
          <p:spPr>
            <a:xfrm>
              <a:off x="745900" y="4729320"/>
              <a:ext cx="3705224" cy="785818"/>
            </a:xfrm>
            <a:prstGeom prst="rect">
              <a:avLst/>
            </a:prstGeom>
            <a:solidFill>
              <a:srgbClr val="71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직사각형 127"/>
            <p:cNvSpPr/>
            <p:nvPr/>
          </p:nvSpPr>
          <p:spPr>
            <a:xfrm>
              <a:off x="788545" y="476894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96D2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838513" y="4977659"/>
              <a:ext cx="34563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광역자치단체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0" name="그룹 226"/>
          <p:cNvGrpSpPr/>
          <p:nvPr/>
        </p:nvGrpSpPr>
        <p:grpSpPr>
          <a:xfrm>
            <a:off x="7429520" y="1214422"/>
            <a:ext cx="1643074" cy="785818"/>
            <a:chOff x="2857488" y="2000240"/>
            <a:chExt cx="3702836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1" name="직사각형 130"/>
            <p:cNvSpPr/>
            <p:nvPr/>
          </p:nvSpPr>
          <p:spPr>
            <a:xfrm>
              <a:off x="2857488" y="2000240"/>
              <a:ext cx="3702836" cy="78581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2900126" y="203986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2950093" y="2233339"/>
              <a:ext cx="34563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심사위원</a:t>
              </a:r>
              <a:endParaRPr lang="en-US" altLang="ko-KR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grpSp>
        <p:nvGrpSpPr>
          <p:cNvPr id="171" name="그룹 170"/>
          <p:cNvGrpSpPr/>
          <p:nvPr/>
        </p:nvGrpSpPr>
        <p:grpSpPr>
          <a:xfrm>
            <a:off x="1753640" y="2598177"/>
            <a:ext cx="5916057" cy="1694919"/>
            <a:chOff x="1763688" y="2276872"/>
            <a:chExt cx="5916057" cy="1694919"/>
          </a:xfrm>
        </p:grpSpPr>
        <p:grpSp>
          <p:nvGrpSpPr>
            <p:cNvPr id="118" name="그룹 34"/>
            <p:cNvGrpSpPr/>
            <p:nvPr/>
          </p:nvGrpSpPr>
          <p:grpSpPr>
            <a:xfrm>
              <a:off x="4835522" y="2276872"/>
              <a:ext cx="1535578" cy="1563134"/>
              <a:chOff x="6804248" y="2060848"/>
              <a:chExt cx="1535578" cy="1563134"/>
            </a:xfrm>
          </p:grpSpPr>
          <p:grpSp>
            <p:nvGrpSpPr>
              <p:cNvPr id="122" name="그룹 187"/>
              <p:cNvGrpSpPr/>
              <p:nvPr/>
            </p:nvGrpSpPr>
            <p:grpSpPr>
              <a:xfrm>
                <a:off x="6804248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134" name="타원 133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7C2BD"/>
                    </a:gs>
                    <a:gs pos="49000">
                      <a:srgbClr val="F6F5F4"/>
                    </a:gs>
                    <a:gs pos="49000">
                      <a:srgbClr val="C7C2BD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35" name="타원 134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타원 135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FFE02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37" name="자유형 136"/>
                <p:cNvSpPr/>
                <p:nvPr/>
              </p:nvSpPr>
              <p:spPr>
                <a:xfrm>
                  <a:off x="2984709" y="1747526"/>
                  <a:ext cx="780509" cy="732956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38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39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0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1" name="타원 140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FFBC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FFBC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6959952" y="2615870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재정신청 시작</a:t>
                </a:r>
                <a:endParaRPr lang="en-US" altLang="ko-KR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타원 129"/>
              <p:cNvSpPr/>
              <p:nvPr/>
            </p:nvSpPr>
            <p:spPr>
              <a:xfrm flipH="1">
                <a:off x="707958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2" name="그룹 55"/>
            <p:cNvGrpSpPr/>
            <p:nvPr/>
          </p:nvGrpSpPr>
          <p:grpSpPr>
            <a:xfrm>
              <a:off x="1763688" y="2491186"/>
              <a:ext cx="1148555" cy="1480605"/>
              <a:chOff x="573460" y="1954932"/>
              <a:chExt cx="2816224" cy="4138364"/>
            </a:xfrm>
          </p:grpSpPr>
          <p:sp>
            <p:nvSpPr>
              <p:cNvPr id="143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57000">
                    <a:srgbClr val="96D20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4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719E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923788" y="2439471"/>
                <a:ext cx="2101967" cy="111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광역자치단체담당자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2" name="그룹 55"/>
            <p:cNvGrpSpPr/>
            <p:nvPr/>
          </p:nvGrpSpPr>
          <p:grpSpPr>
            <a:xfrm>
              <a:off x="3049572" y="2348310"/>
              <a:ext cx="1643074" cy="1428760"/>
              <a:chOff x="3274641" y="1714488"/>
              <a:chExt cx="1955599" cy="1643074"/>
            </a:xfrm>
          </p:grpSpPr>
          <p:sp>
            <p:nvSpPr>
              <p:cNvPr id="153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4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5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6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7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8" name="타원 157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3458261" y="2343558"/>
                <a:ext cx="1530469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재정공모등록</a:t>
                </a:r>
                <a:endParaRPr lang="ko-KR" altLang="en-US" sz="1200" dirty="0"/>
              </a:p>
              <a:p>
                <a:pPr algn="ctr"/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60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61" name="그룹 30"/>
            <p:cNvGrpSpPr/>
            <p:nvPr/>
          </p:nvGrpSpPr>
          <p:grpSpPr>
            <a:xfrm>
              <a:off x="6563714" y="2440758"/>
              <a:ext cx="1116031" cy="1525691"/>
              <a:chOff x="573460" y="1954932"/>
              <a:chExt cx="2816224" cy="4138364"/>
            </a:xfrm>
          </p:grpSpPr>
          <p:sp>
            <p:nvSpPr>
              <p:cNvPr id="162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63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64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67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68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69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그림 1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4800604" cy="26663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7" name="텍스트 개체 틀 4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사업비 지원을 </a:t>
            </a:r>
            <a:r>
              <a:rPr lang="ko-KR" altLang="en-US" dirty="0" smtClean="0"/>
              <a:t>원하는 </a:t>
            </a:r>
            <a:r>
              <a:rPr lang="en-US" altLang="ko-KR" dirty="0" smtClean="0"/>
              <a:t>(</a:t>
            </a:r>
            <a:r>
              <a:rPr lang="ko-KR" altLang="en-US" dirty="0"/>
              <a:t>예비</a:t>
            </a:r>
            <a:r>
              <a:rPr lang="en-US" altLang="ko-KR" dirty="0"/>
              <a:t>)</a:t>
            </a:r>
            <a:r>
              <a:rPr lang="ko-KR" altLang="en-US" dirty="0"/>
              <a:t>사회적 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마을기업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사회적협동조합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ko-KR" altLang="en-US" dirty="0"/>
              <a:t>재정지원사업 공모기간 내에 사업 신청서를 제출하여야 하며</a:t>
            </a:r>
            <a:r>
              <a:rPr lang="en-US" altLang="ko-KR" dirty="0"/>
              <a:t>, </a:t>
            </a:r>
            <a:r>
              <a:rPr lang="ko-KR" altLang="en-US" dirty="0"/>
              <a:t>관련 </a:t>
            </a:r>
            <a:r>
              <a:rPr lang="ko-KR" altLang="en-US" dirty="0" smtClean="0"/>
              <a:t>첨부파일은 </a:t>
            </a:r>
            <a:r>
              <a:rPr lang="en-US" altLang="ko-KR" dirty="0"/>
              <a:t>PDF</a:t>
            </a:r>
            <a:r>
              <a:rPr lang="ko-KR" altLang="en-US" dirty="0"/>
              <a:t>만 가능합니다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공동브랜드로 등록된 기업은 주관기업과 신청서를 일부 공유합니다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grpSp>
        <p:nvGrpSpPr>
          <p:cNvPr id="133" name="그룹 132"/>
          <p:cNvGrpSpPr/>
          <p:nvPr/>
        </p:nvGrpSpPr>
        <p:grpSpPr>
          <a:xfrm>
            <a:off x="189560" y="1158216"/>
            <a:ext cx="8648280" cy="1562456"/>
            <a:chOff x="357158" y="1714488"/>
            <a:chExt cx="8572560" cy="1548776"/>
          </a:xfrm>
        </p:grpSpPr>
        <p:grpSp>
          <p:nvGrpSpPr>
            <p:cNvPr id="49" name="그룹 54"/>
            <p:cNvGrpSpPr/>
            <p:nvPr/>
          </p:nvGrpSpPr>
          <p:grpSpPr>
            <a:xfrm>
              <a:off x="6116863" y="1857364"/>
              <a:ext cx="1598409" cy="1357322"/>
              <a:chOff x="4902417" y="1714488"/>
              <a:chExt cx="1955599" cy="1643074"/>
            </a:xfrm>
          </p:grpSpPr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4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5" name="타원 54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01633" y="2285992"/>
                <a:ext cx="1100906" cy="558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공동브랜드참여</a:t>
                </a:r>
                <a:endPara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57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58" name="그룹 55"/>
            <p:cNvGrpSpPr/>
            <p:nvPr/>
          </p:nvGrpSpPr>
          <p:grpSpPr>
            <a:xfrm>
              <a:off x="5116731" y="1785926"/>
              <a:ext cx="1669847" cy="1428760"/>
              <a:chOff x="3274641" y="1714488"/>
              <a:chExt cx="1955599" cy="1643074"/>
            </a:xfrm>
          </p:grpSpPr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1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3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4" name="타원 63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75298" y="2289564"/>
                <a:ext cx="110090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예산운용</a:t>
                </a:r>
                <a:endPara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계획서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67" name="그룹 56"/>
            <p:cNvGrpSpPr/>
            <p:nvPr/>
          </p:nvGrpSpPr>
          <p:grpSpPr>
            <a:xfrm>
              <a:off x="4286248" y="1834504"/>
              <a:ext cx="1643074" cy="1428760"/>
              <a:chOff x="1928794" y="1714488"/>
              <a:chExt cx="1955599" cy="1643074"/>
            </a:xfrm>
          </p:grpSpPr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0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3" name="타원 72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594832" y="2251571"/>
                <a:ext cx="1119509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종전사업</a:t>
                </a:r>
                <a:endPara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참여여부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75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77" name="타원 76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78" name="타원 77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76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79" name="그룹 54"/>
            <p:cNvGrpSpPr/>
            <p:nvPr/>
          </p:nvGrpSpPr>
          <p:grpSpPr>
            <a:xfrm>
              <a:off x="3428992" y="1857364"/>
              <a:ext cx="1598409" cy="1357322"/>
              <a:chOff x="4902417" y="1714488"/>
              <a:chExt cx="1955599" cy="1643074"/>
            </a:xfrm>
          </p:grpSpPr>
          <p:sp>
            <p:nvSpPr>
              <p:cNvPr id="80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1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2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4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5" name="타원 84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601633" y="2285992"/>
                <a:ext cx="1100906" cy="558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사업운영현황</a:t>
                </a:r>
                <a:endPara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88" name="그룹 30"/>
            <p:cNvGrpSpPr/>
            <p:nvPr/>
          </p:nvGrpSpPr>
          <p:grpSpPr>
            <a:xfrm>
              <a:off x="357158" y="1714488"/>
              <a:ext cx="1116031" cy="1525691"/>
              <a:chOff x="573460" y="1954932"/>
              <a:chExt cx="2816224" cy="4138364"/>
            </a:xfrm>
          </p:grpSpPr>
          <p:sp>
            <p:nvSpPr>
              <p:cNvPr id="89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0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2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4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5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6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8" name="그룹 55"/>
            <p:cNvGrpSpPr/>
            <p:nvPr/>
          </p:nvGrpSpPr>
          <p:grpSpPr>
            <a:xfrm>
              <a:off x="2428860" y="1785926"/>
              <a:ext cx="1669847" cy="1428760"/>
              <a:chOff x="3274641" y="1714488"/>
              <a:chExt cx="1955599" cy="1643074"/>
            </a:xfrm>
          </p:grpSpPr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2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3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4" name="타원 103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975298" y="2289564"/>
                <a:ext cx="110090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신청기업 현황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06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07" name="그룹 56"/>
            <p:cNvGrpSpPr/>
            <p:nvPr/>
          </p:nvGrpSpPr>
          <p:grpSpPr>
            <a:xfrm>
              <a:off x="1571604" y="1785926"/>
              <a:ext cx="1643074" cy="1428760"/>
              <a:chOff x="1928794" y="1714488"/>
              <a:chExt cx="1955599" cy="1643074"/>
            </a:xfrm>
          </p:grpSpPr>
          <p:sp>
            <p:nvSpPr>
              <p:cNvPr id="108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9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0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1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2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3" name="타원 112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54728" y="2383147"/>
                <a:ext cx="1289561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사업신청서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15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17" name="타원 116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18" name="타원 117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16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19" name="그룹 69"/>
            <p:cNvGrpSpPr/>
            <p:nvPr/>
          </p:nvGrpSpPr>
          <p:grpSpPr>
            <a:xfrm>
              <a:off x="7751330" y="1928802"/>
              <a:ext cx="1178388" cy="1134506"/>
              <a:chOff x="3804211" y="2060848"/>
              <a:chExt cx="1535578" cy="1563134"/>
            </a:xfrm>
          </p:grpSpPr>
          <p:grpSp>
            <p:nvGrpSpPr>
              <p:cNvPr id="120" name="그룹 70"/>
              <p:cNvGrpSpPr/>
              <p:nvPr/>
            </p:nvGrpSpPr>
            <p:grpSpPr>
              <a:xfrm>
                <a:off x="3804211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123" name="타원 122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1C6BE"/>
                    </a:gs>
                    <a:gs pos="49000">
                      <a:srgbClr val="F5F6F4"/>
                    </a:gs>
                    <a:gs pos="49000">
                      <a:srgbClr val="C1C6BE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4" name="타원 123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타원 124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96D200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7" name="자유형 126"/>
                <p:cNvSpPr/>
                <p:nvPr/>
              </p:nvSpPr>
              <p:spPr>
                <a:xfrm>
                  <a:off x="2984710" y="1692941"/>
                  <a:ext cx="765270" cy="787541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8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29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31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32" name="타원 131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719E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719E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3956969" y="2519956"/>
                <a:ext cx="1235668" cy="72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신청서</a:t>
                </a:r>
                <a:endParaRPr lang="en-US" altLang="ko-KR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제출</a:t>
                </a:r>
                <a:endParaRPr lang="en-US" altLang="ko-KR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타원 72"/>
              <p:cNvSpPr/>
              <p:nvPr/>
            </p:nvSpPr>
            <p:spPr>
              <a:xfrm flipH="1">
                <a:off x="409421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/>
              <a:t>재정지원</a:t>
            </a:r>
            <a:r>
              <a:rPr lang="en-US" altLang="ko-KR" spc="-150" dirty="0"/>
              <a:t>-</a:t>
            </a:r>
            <a:r>
              <a:rPr lang="ko-KR" altLang="en-US" spc="-150" dirty="0"/>
              <a:t>사업개발비지원</a:t>
            </a:r>
            <a:r>
              <a:rPr lang="en-US" altLang="ko-KR" spc="-150" dirty="0"/>
              <a:t>(</a:t>
            </a:r>
            <a:r>
              <a:rPr lang="ko-KR" altLang="en-US" spc="-150" dirty="0"/>
              <a:t>신청</a:t>
            </a:r>
            <a:r>
              <a:rPr lang="en-US" altLang="ko-KR" spc="-150" dirty="0"/>
              <a:t>)</a:t>
            </a:r>
            <a:endParaRPr lang="ko-KR" altLang="en-US" spc="-1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44000" cy="58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순서도: 대체 처리 8"/>
          <p:cNvSpPr/>
          <p:nvPr/>
        </p:nvSpPr>
        <p:spPr>
          <a:xfrm>
            <a:off x="2426390" y="2529471"/>
            <a:ext cx="1080000" cy="18000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3672471" y="4163710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>
            <a:grpSpLocks noChangeAspect="1"/>
          </p:cNvGrpSpPr>
          <p:nvPr/>
        </p:nvGrpSpPr>
        <p:grpSpPr>
          <a:xfrm>
            <a:off x="244841" y="2538743"/>
            <a:ext cx="8654319" cy="1061280"/>
            <a:chOff x="827584" y="2608500"/>
            <a:chExt cx="7776864" cy="953677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187624" y="2807796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54"/>
            <p:cNvGrpSpPr/>
            <p:nvPr/>
          </p:nvGrpSpPr>
          <p:grpSpPr>
            <a:xfrm>
              <a:off x="827584" y="2608500"/>
              <a:ext cx="7776864" cy="497481"/>
              <a:chOff x="2118696" y="1636016"/>
              <a:chExt cx="6485752" cy="414889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2118696" y="1636016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2976116" y="2686866"/>
              <a:ext cx="3479801" cy="3318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교육목적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5898" y="3105835"/>
              <a:ext cx="5840236" cy="45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endParaRP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itchFamily="34" charset="0"/>
                </a:rPr>
                <a:t> 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itchFamily="34" charset="0"/>
                </a:rPr>
                <a:t>교육의 목적 및 기대효과</a:t>
              </a: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167528" y="2754213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02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3568" y="6329416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www.seis.or.kr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재정지원 </a:t>
            </a:r>
            <a:r>
              <a:rPr lang="en-US" altLang="ko-KR" dirty="0"/>
              <a:t>&gt; </a:t>
            </a:r>
            <a:r>
              <a:rPr lang="ko-KR" altLang="en-US" dirty="0"/>
              <a:t>사업개발비 신청조회 </a:t>
            </a:r>
            <a:r>
              <a:rPr lang="en-US" altLang="ko-KR" dirty="0"/>
              <a:t>&gt; </a:t>
            </a:r>
            <a:r>
              <a:rPr lang="ko-KR" altLang="en-US" dirty="0"/>
              <a:t>신청하기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6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65" y="2270630"/>
            <a:ext cx="5040560" cy="3331702"/>
          </a:xfrm>
          <a:prstGeom prst="rect">
            <a:avLst/>
          </a:prstGeom>
        </p:spPr>
      </p:pic>
      <p:sp>
        <p:nvSpPr>
          <p:cNvPr id="10" name="순서도: 대체 처리 9"/>
          <p:cNvSpPr/>
          <p:nvPr/>
        </p:nvSpPr>
        <p:spPr>
          <a:xfrm>
            <a:off x="6084168" y="4365104"/>
            <a:ext cx="576064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직선 화살표 연결선 11"/>
          <p:cNvCxnSpPr>
            <a:stCxn id="11" idx="3"/>
            <a:endCxn id="10" idx="1"/>
          </p:cNvCxnSpPr>
          <p:nvPr/>
        </p:nvCxnSpPr>
        <p:spPr>
          <a:xfrm flipV="1">
            <a:off x="1763688" y="4473116"/>
            <a:ext cx="4320480" cy="132973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기업정보는 자동적으로 입력됩니다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1799629"/>
            <a:ext cx="6691727" cy="339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94" y="2253442"/>
            <a:ext cx="5028477" cy="3263789"/>
          </a:xfrm>
          <a:prstGeom prst="rect">
            <a:avLst/>
          </a:prstGeom>
        </p:spPr>
      </p:pic>
      <p:sp>
        <p:nvSpPr>
          <p:cNvPr id="14" name="순서도: 대체 처리 13"/>
          <p:cNvSpPr/>
          <p:nvPr/>
        </p:nvSpPr>
        <p:spPr>
          <a:xfrm>
            <a:off x="1834693" y="3645024"/>
            <a:ext cx="5028477" cy="129614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사업개발비 신청서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19" y="2213224"/>
            <a:ext cx="3428621" cy="29439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8758"/>
            <a:ext cx="3740858" cy="30742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83" y="3140968"/>
            <a:ext cx="3695453" cy="32264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신청기업 현황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30" y="2229850"/>
            <a:ext cx="3988103" cy="33593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41" y="2964021"/>
            <a:ext cx="3898460" cy="34117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사업운영 현황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96" y="2213224"/>
            <a:ext cx="3893162" cy="12286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70" y="2720250"/>
            <a:ext cx="4587347" cy="36471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종전 재정지원사업 참여여부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83" y="2229850"/>
            <a:ext cx="4536504" cy="14390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86" y="3294485"/>
            <a:ext cx="4968461" cy="30957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예산운용 계획서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70" y="2229850"/>
            <a:ext cx="4489334" cy="14151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26233"/>
            <a:ext cx="4464496" cy="35715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사업개발비지원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공동 브랜드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2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11" name="순서도: 대체 처리 10"/>
          <p:cNvSpPr/>
          <p:nvPr/>
        </p:nvSpPr>
        <p:spPr>
          <a:xfrm>
            <a:off x="395536" y="5683016"/>
            <a:ext cx="1368152" cy="23967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05" y="2348880"/>
            <a:ext cx="5139006" cy="2448272"/>
          </a:xfrm>
          <a:prstGeom prst="rect">
            <a:avLst/>
          </a:prstGeom>
        </p:spPr>
      </p:pic>
      <p:cxnSp>
        <p:nvCxnSpPr>
          <p:cNvPr id="13" name="직선 화살표 연결선 12"/>
          <p:cNvCxnSpPr>
            <a:stCxn id="14" idx="2"/>
            <a:endCxn id="15" idx="0"/>
          </p:cNvCxnSpPr>
          <p:nvPr/>
        </p:nvCxnSpPr>
        <p:spPr>
          <a:xfrm>
            <a:off x="3635896" y="3279124"/>
            <a:ext cx="943174" cy="72594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순서도: 대체 처리 13"/>
          <p:cNvSpPr/>
          <p:nvPr/>
        </p:nvSpPr>
        <p:spPr>
          <a:xfrm>
            <a:off x="3347864" y="3099104"/>
            <a:ext cx="576064" cy="180020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rcRect l="13655" t="19233" r="14375" b="10700"/>
          <a:stretch>
            <a:fillRect/>
          </a:stretch>
        </p:blipFill>
        <p:spPr>
          <a:xfrm>
            <a:off x="2267744" y="4005064"/>
            <a:ext cx="4622651" cy="266241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/>
              <a:t>재정지원</a:t>
            </a:r>
            <a:r>
              <a:rPr lang="en-US" altLang="ko-KR" spc="-300" dirty="0"/>
              <a:t>-</a:t>
            </a:r>
            <a:r>
              <a:rPr lang="ko-KR" altLang="en-US" spc="-300" dirty="0"/>
              <a:t> 사업개발비지원</a:t>
            </a:r>
            <a:r>
              <a:rPr lang="en-US" altLang="ko-KR" spc="-300" dirty="0"/>
              <a:t>(</a:t>
            </a:r>
            <a:r>
              <a:rPr lang="ko-KR" altLang="en-US" spc="-300" dirty="0"/>
              <a:t>접수</a:t>
            </a:r>
            <a:r>
              <a:rPr lang="en-US" altLang="ko-KR" spc="-300" dirty="0"/>
              <a:t>)</a:t>
            </a:r>
            <a:endParaRPr lang="ko-KR" altLang="en-US" spc="-300" dirty="0"/>
          </a:p>
        </p:txBody>
      </p:sp>
      <p:grpSp>
        <p:nvGrpSpPr>
          <p:cNvPr id="83" name="그룹 82"/>
          <p:cNvGrpSpPr/>
          <p:nvPr/>
        </p:nvGrpSpPr>
        <p:grpSpPr>
          <a:xfrm>
            <a:off x="469921" y="1893648"/>
            <a:ext cx="8179277" cy="3883144"/>
            <a:chOff x="500065" y="1994128"/>
            <a:chExt cx="8179277" cy="3883144"/>
          </a:xfrm>
        </p:grpSpPr>
        <p:grpSp>
          <p:nvGrpSpPr>
            <p:cNvPr id="5" name="그룹 54"/>
            <p:cNvGrpSpPr/>
            <p:nvPr/>
          </p:nvGrpSpPr>
          <p:grpSpPr>
            <a:xfrm>
              <a:off x="5045293" y="1994128"/>
              <a:ext cx="1955599" cy="1643074"/>
              <a:chOff x="4902417" y="1714488"/>
              <a:chExt cx="1955599" cy="1643074"/>
            </a:xfrm>
          </p:grpSpPr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" name="타원 10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44442" y="2359913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송부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4" name="그룹 55"/>
            <p:cNvGrpSpPr/>
            <p:nvPr/>
          </p:nvGrpSpPr>
          <p:grpSpPr>
            <a:xfrm>
              <a:off x="3473657" y="1994128"/>
              <a:ext cx="1955599" cy="1643074"/>
              <a:chOff x="3274641" y="1714488"/>
              <a:chExt cx="1955599" cy="1643074"/>
            </a:xfrm>
          </p:grpSpPr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" name="타원 19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01480" y="2387910"/>
                <a:ext cx="1229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검토보고서작성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23" name="그룹 56"/>
            <p:cNvGrpSpPr/>
            <p:nvPr/>
          </p:nvGrpSpPr>
          <p:grpSpPr>
            <a:xfrm>
              <a:off x="1830583" y="1994128"/>
              <a:ext cx="1955599" cy="1643074"/>
              <a:chOff x="1928794" y="1714488"/>
              <a:chExt cx="1955599" cy="1643074"/>
            </a:xfrm>
          </p:grpSpPr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9" name="타원 28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0962" y="2383148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신청접수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31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33" name="타원 32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35" name="그룹 81"/>
            <p:cNvGrpSpPr/>
            <p:nvPr/>
          </p:nvGrpSpPr>
          <p:grpSpPr>
            <a:xfrm>
              <a:off x="500065" y="2111512"/>
              <a:ext cx="1071539" cy="1525690"/>
              <a:chOff x="285750" y="2258059"/>
              <a:chExt cx="2126791" cy="3125260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1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46191" y="2602948"/>
                <a:ext cx="1843213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5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46" name="타원 45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47" name="타원 46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48" name="그룹 55"/>
            <p:cNvGrpSpPr/>
            <p:nvPr/>
          </p:nvGrpSpPr>
          <p:grpSpPr>
            <a:xfrm rot="19759646">
              <a:off x="3548552" y="3521007"/>
              <a:ext cx="1955599" cy="1643074"/>
              <a:chOff x="3274641" y="1714488"/>
              <a:chExt cx="1955599" cy="1643074"/>
            </a:xfrm>
          </p:grpSpPr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2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3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4" name="타원 53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631832" y="2336535"/>
                <a:ext cx="1327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검토의견서 작성작성 송부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56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57" name="그룹 107"/>
            <p:cNvGrpSpPr/>
            <p:nvPr/>
          </p:nvGrpSpPr>
          <p:grpSpPr>
            <a:xfrm>
              <a:off x="2285984" y="4351582"/>
              <a:ext cx="1071539" cy="1525690"/>
              <a:chOff x="285750" y="2258059"/>
              <a:chExt cx="2126791" cy="3125260"/>
            </a:xfrm>
          </p:grpSpPr>
          <p:sp>
            <p:nvSpPr>
              <p:cNvPr id="58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3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4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5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14703" y="2728283"/>
                <a:ext cx="1417902" cy="50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지원기관</a:t>
                </a:r>
                <a:endParaRPr lang="en-US" altLang="ko-KR" sz="1000" b="1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7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68" name="타원 67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69" name="타원 68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70" name="그룹 120"/>
            <p:cNvGrpSpPr/>
            <p:nvPr/>
          </p:nvGrpSpPr>
          <p:grpSpPr>
            <a:xfrm>
              <a:off x="7143768" y="1994128"/>
              <a:ext cx="1535574" cy="1563134"/>
              <a:chOff x="819010" y="2032899"/>
              <a:chExt cx="1535574" cy="1563134"/>
            </a:xfrm>
          </p:grpSpPr>
          <p:grpSp>
            <p:nvGrpSpPr>
              <p:cNvPr id="71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74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76" name="타원 75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7" name="타원 76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타원 77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9" name="자유형 78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0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81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82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75" name="타원 74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911538" y="2519694"/>
                <a:ext cx="1374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광역자치</a:t>
                </a:r>
                <a:endPara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단체 심사진행</a:t>
                </a:r>
                <a:endPara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타원 72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spc="-300" dirty="0"/>
              <a:t>재정지원</a:t>
            </a:r>
            <a:r>
              <a:rPr lang="en-US" altLang="ko-KR" sz="3000" spc="-300" dirty="0"/>
              <a:t>-</a:t>
            </a:r>
            <a:r>
              <a:rPr lang="ko-KR" altLang="en-US" sz="3000" spc="-300" dirty="0"/>
              <a:t> 사업개발비지원</a:t>
            </a:r>
            <a:r>
              <a:rPr lang="en-US" altLang="ko-KR" sz="3000" spc="-300" dirty="0"/>
              <a:t>(</a:t>
            </a:r>
            <a:r>
              <a:rPr lang="ko-KR" altLang="en-US" sz="3000" spc="-300" dirty="0"/>
              <a:t>심사 및 약정</a:t>
            </a:r>
            <a:r>
              <a:rPr lang="en-US" altLang="ko-KR" sz="3000" spc="-300" dirty="0"/>
              <a:t>)</a:t>
            </a:r>
            <a:endParaRPr lang="ko-KR" altLang="en-US" sz="3000" spc="-300" dirty="0"/>
          </a:p>
        </p:txBody>
      </p:sp>
      <p:grpSp>
        <p:nvGrpSpPr>
          <p:cNvPr id="161" name="그룹 160"/>
          <p:cNvGrpSpPr/>
          <p:nvPr/>
        </p:nvGrpSpPr>
        <p:grpSpPr>
          <a:xfrm>
            <a:off x="1003520" y="2348880"/>
            <a:ext cx="7464928" cy="3311640"/>
            <a:chOff x="1003520" y="2348880"/>
            <a:chExt cx="7464928" cy="3311640"/>
          </a:xfrm>
        </p:grpSpPr>
        <p:grpSp>
          <p:nvGrpSpPr>
            <p:cNvPr id="83" name="그룹 54"/>
            <p:cNvGrpSpPr/>
            <p:nvPr/>
          </p:nvGrpSpPr>
          <p:grpSpPr>
            <a:xfrm>
              <a:off x="5004048" y="2348880"/>
              <a:ext cx="1714512" cy="1500198"/>
              <a:chOff x="4902417" y="1714488"/>
              <a:chExt cx="1955599" cy="1643074"/>
            </a:xfrm>
          </p:grpSpPr>
          <p:sp>
            <p:nvSpPr>
              <p:cNvPr id="84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5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6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9" name="타원 88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472800" y="2324393"/>
                <a:ext cx="1282162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사업지원 기업 선정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91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2" name="그룹 56"/>
            <p:cNvGrpSpPr/>
            <p:nvPr/>
          </p:nvGrpSpPr>
          <p:grpSpPr>
            <a:xfrm>
              <a:off x="3646726" y="2348880"/>
              <a:ext cx="1857388" cy="1500198"/>
              <a:chOff x="1928794" y="1714488"/>
              <a:chExt cx="1955599" cy="1643074"/>
            </a:xfrm>
          </p:grpSpPr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5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6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7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8" name="타원 97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229655" y="2399521"/>
                <a:ext cx="1330590" cy="30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심사결과 입력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00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02" name="타원 101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03" name="타원 102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01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04" name="그룹 55"/>
            <p:cNvGrpSpPr/>
            <p:nvPr/>
          </p:nvGrpSpPr>
          <p:grpSpPr>
            <a:xfrm>
              <a:off x="2289404" y="2348880"/>
              <a:ext cx="1643074" cy="1428760"/>
              <a:chOff x="3274641" y="1714488"/>
              <a:chExt cx="1955599" cy="1643074"/>
            </a:xfrm>
          </p:grpSpPr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7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8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0" name="타원 109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529719" y="2387910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재정 심사  진행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12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13" name="그룹 33"/>
            <p:cNvGrpSpPr/>
            <p:nvPr/>
          </p:nvGrpSpPr>
          <p:grpSpPr>
            <a:xfrm>
              <a:off x="1003520" y="2491756"/>
              <a:ext cx="1148555" cy="1480605"/>
              <a:chOff x="573460" y="1954932"/>
              <a:chExt cx="2816224" cy="4138364"/>
            </a:xfrm>
          </p:grpSpPr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57000">
                    <a:srgbClr val="96D20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5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6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8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719E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9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0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1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923788" y="2439471"/>
                <a:ext cx="2101967" cy="111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광역자치단체담당자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3" name="그룹 55"/>
            <p:cNvGrpSpPr/>
            <p:nvPr/>
          </p:nvGrpSpPr>
          <p:grpSpPr>
            <a:xfrm>
              <a:off x="6932874" y="2348880"/>
              <a:ext cx="1535574" cy="1563134"/>
              <a:chOff x="819010" y="2032899"/>
              <a:chExt cx="1535574" cy="1563134"/>
            </a:xfrm>
          </p:grpSpPr>
          <p:grpSp>
            <p:nvGrpSpPr>
              <p:cNvPr id="124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127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129" name="타원 128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0" name="타원 129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타원 130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2" name="자유형 131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3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34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35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128" name="타원 127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5" name="TextBox 124"/>
              <p:cNvSpPr txBox="1"/>
              <p:nvPr/>
            </p:nvSpPr>
            <p:spPr>
              <a:xfrm>
                <a:off x="939018" y="2483997"/>
                <a:ext cx="12879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사업지원 및 약정체결</a:t>
                </a:r>
                <a:endPara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타원 125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6" name="그룹 77"/>
            <p:cNvGrpSpPr/>
            <p:nvPr/>
          </p:nvGrpSpPr>
          <p:grpSpPr>
            <a:xfrm>
              <a:off x="2003652" y="4134830"/>
              <a:ext cx="1071539" cy="1525690"/>
              <a:chOff x="285750" y="2258059"/>
              <a:chExt cx="2126791" cy="3125260"/>
            </a:xfrm>
          </p:grpSpPr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8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9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40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41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42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43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44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569330" y="2746823"/>
                <a:ext cx="1559692" cy="50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심사위원</a:t>
                </a:r>
                <a:endParaRPr lang="en-US" altLang="ko-KR" sz="1000" b="1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6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47" name="타원 146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48" name="타원 147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grpSp>
          <p:nvGrpSpPr>
            <p:cNvPr id="149" name="그룹 56"/>
            <p:cNvGrpSpPr/>
            <p:nvPr/>
          </p:nvGrpSpPr>
          <p:grpSpPr>
            <a:xfrm rot="19722908">
              <a:off x="3043956" y="3650771"/>
              <a:ext cx="1857388" cy="1500198"/>
              <a:chOff x="1928794" y="1714488"/>
              <a:chExt cx="1955599" cy="1643074"/>
            </a:xfrm>
          </p:grpSpPr>
          <p:sp>
            <p:nvSpPr>
              <p:cNvPr id="150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3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4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5" name="타원 154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2229655" y="2298395"/>
                <a:ext cx="133059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심사결과 </a:t>
                </a:r>
                <a:r>
                  <a:rPr lang="en-US" altLang="ko-KR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(OffLine)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57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59" name="타원 158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60" name="타원 159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58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그림 95" descr="지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149080"/>
            <a:ext cx="2529460" cy="21696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교육목표</a:t>
            </a:r>
          </a:p>
        </p:txBody>
      </p:sp>
      <p:pic>
        <p:nvPicPr>
          <p:cNvPr id="111" name="Picture 4" descr="C:\Users\editphoto\Deskto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227126"/>
            <a:ext cx="2386013" cy="1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Freeform 53"/>
          <p:cNvSpPr>
            <a:spLocks/>
          </p:cNvSpPr>
          <p:nvPr/>
        </p:nvSpPr>
        <p:spPr bwMode="auto">
          <a:xfrm>
            <a:off x="3153871" y="5743240"/>
            <a:ext cx="1157018" cy="963888"/>
          </a:xfrm>
          <a:custGeom>
            <a:avLst/>
            <a:gdLst>
              <a:gd name="T0" fmla="*/ 0 w 1318"/>
              <a:gd name="T1" fmla="*/ 0 h 1098"/>
              <a:gd name="T2" fmla="*/ 14 w 1318"/>
              <a:gd name="T3" fmla="*/ 15 h 1098"/>
              <a:gd name="T4" fmla="*/ 691 w 1318"/>
              <a:gd name="T5" fmla="*/ 580 h 1098"/>
              <a:gd name="T6" fmla="*/ 1299 w 1318"/>
              <a:gd name="T7" fmla="*/ 1084 h 1098"/>
              <a:gd name="T8" fmla="*/ 1318 w 1318"/>
              <a:gd name="T9" fmla="*/ 1098 h 1098"/>
              <a:gd name="T10" fmla="*/ 1301 w 1318"/>
              <a:gd name="T11" fmla="*/ 1082 h 1098"/>
              <a:gd name="T12" fmla="*/ 698 w 1318"/>
              <a:gd name="T13" fmla="*/ 573 h 1098"/>
              <a:gd name="T14" fmla="*/ 19 w 1318"/>
              <a:gd name="T15" fmla="*/ 12 h 1098"/>
              <a:gd name="T16" fmla="*/ 0 w 1318"/>
              <a:gd name="T17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8" h="1098">
                <a:moveTo>
                  <a:pt x="0" y="0"/>
                </a:moveTo>
                <a:lnTo>
                  <a:pt x="14" y="15"/>
                </a:lnTo>
                <a:lnTo>
                  <a:pt x="691" y="580"/>
                </a:lnTo>
                <a:lnTo>
                  <a:pt x="1299" y="1084"/>
                </a:lnTo>
                <a:lnTo>
                  <a:pt x="1318" y="1098"/>
                </a:lnTo>
                <a:lnTo>
                  <a:pt x="1301" y="1082"/>
                </a:lnTo>
                <a:lnTo>
                  <a:pt x="698" y="573"/>
                </a:lnTo>
                <a:lnTo>
                  <a:pt x="19" y="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0C0C0"/>
              </a:gs>
              <a:gs pos="100000">
                <a:srgbClr val="FFFFFF"/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14" name="Freeform 37"/>
          <p:cNvSpPr>
            <a:spLocks/>
          </p:cNvSpPr>
          <p:nvPr/>
        </p:nvSpPr>
        <p:spPr bwMode="auto">
          <a:xfrm>
            <a:off x="109160" y="5789530"/>
            <a:ext cx="1140148" cy="357629"/>
          </a:xfrm>
          <a:custGeom>
            <a:avLst/>
            <a:gdLst>
              <a:gd name="T0" fmla="*/ 217 w 695"/>
              <a:gd name="T1" fmla="*/ 4 h 218"/>
              <a:gd name="T2" fmla="*/ 0 w 695"/>
              <a:gd name="T3" fmla="*/ 218 h 218"/>
              <a:gd name="T4" fmla="*/ 513 w 695"/>
              <a:gd name="T5" fmla="*/ 218 h 218"/>
              <a:gd name="T6" fmla="*/ 695 w 695"/>
              <a:gd name="T7" fmla="*/ 0 h 218"/>
              <a:gd name="T8" fmla="*/ 217 w 695"/>
              <a:gd name="T9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218">
                <a:moveTo>
                  <a:pt x="217" y="4"/>
                </a:moveTo>
                <a:lnTo>
                  <a:pt x="0" y="218"/>
                </a:lnTo>
                <a:lnTo>
                  <a:pt x="513" y="218"/>
                </a:lnTo>
                <a:lnTo>
                  <a:pt x="695" y="0"/>
                </a:lnTo>
                <a:lnTo>
                  <a:pt x="217" y="4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15" name="Freeform 33"/>
          <p:cNvSpPr>
            <a:spLocks/>
          </p:cNvSpPr>
          <p:nvPr/>
        </p:nvSpPr>
        <p:spPr bwMode="auto">
          <a:xfrm>
            <a:off x="479499" y="5784255"/>
            <a:ext cx="1351532" cy="475937"/>
          </a:xfrm>
          <a:custGeom>
            <a:avLst/>
            <a:gdLst>
              <a:gd name="T0" fmla="*/ 0 w 605"/>
              <a:gd name="T1" fmla="*/ 3 h 212"/>
              <a:gd name="T2" fmla="*/ 299 w 605"/>
              <a:gd name="T3" fmla="*/ 212 h 212"/>
              <a:gd name="T4" fmla="*/ 605 w 605"/>
              <a:gd name="T5" fmla="*/ 209 h 212"/>
              <a:gd name="T6" fmla="*/ 353 w 605"/>
              <a:gd name="T7" fmla="*/ 0 h 212"/>
              <a:gd name="T8" fmla="*/ 0 w 605"/>
              <a:gd name="T9" fmla="*/ 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212">
                <a:moveTo>
                  <a:pt x="0" y="3"/>
                </a:moveTo>
                <a:cubicBezTo>
                  <a:pt x="42" y="189"/>
                  <a:pt x="178" y="212"/>
                  <a:pt x="299" y="212"/>
                </a:cubicBezTo>
                <a:cubicBezTo>
                  <a:pt x="440" y="212"/>
                  <a:pt x="536" y="209"/>
                  <a:pt x="605" y="209"/>
                </a:cubicBezTo>
                <a:cubicBezTo>
                  <a:pt x="452" y="207"/>
                  <a:pt x="380" y="147"/>
                  <a:pt x="353" y="0"/>
                </a:cubicBezTo>
                <a:cubicBezTo>
                  <a:pt x="264" y="0"/>
                  <a:pt x="85" y="3"/>
                  <a:pt x="0" y="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16" name="Freeform 25"/>
          <p:cNvSpPr>
            <a:spLocks/>
          </p:cNvSpPr>
          <p:nvPr/>
        </p:nvSpPr>
        <p:spPr bwMode="auto">
          <a:xfrm>
            <a:off x="2416085" y="2132368"/>
            <a:ext cx="1384820" cy="1113515"/>
          </a:xfrm>
          <a:custGeom>
            <a:avLst/>
            <a:gdLst>
              <a:gd name="T0" fmla="*/ 16 w 832"/>
              <a:gd name="T1" fmla="*/ 666 h 669"/>
              <a:gd name="T2" fmla="*/ 832 w 832"/>
              <a:gd name="T3" fmla="*/ 669 h 669"/>
              <a:gd name="T4" fmla="*/ 812 w 832"/>
              <a:gd name="T5" fmla="*/ 599 h 669"/>
              <a:gd name="T6" fmla="*/ 816 w 832"/>
              <a:gd name="T7" fmla="*/ 0 h 669"/>
              <a:gd name="T8" fmla="*/ 790 w 832"/>
              <a:gd name="T9" fmla="*/ 6 h 669"/>
              <a:gd name="T10" fmla="*/ 0 w 832"/>
              <a:gd name="T11" fmla="*/ 644 h 669"/>
              <a:gd name="T12" fmla="*/ 16 w 832"/>
              <a:gd name="T13" fmla="*/ 666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2" h="669">
                <a:moveTo>
                  <a:pt x="16" y="666"/>
                </a:moveTo>
                <a:lnTo>
                  <a:pt x="832" y="669"/>
                </a:lnTo>
                <a:lnTo>
                  <a:pt x="812" y="599"/>
                </a:lnTo>
                <a:lnTo>
                  <a:pt x="816" y="0"/>
                </a:lnTo>
                <a:lnTo>
                  <a:pt x="790" y="6"/>
                </a:lnTo>
                <a:lnTo>
                  <a:pt x="0" y="644"/>
                </a:lnTo>
                <a:lnTo>
                  <a:pt x="16" y="66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17" name="Freeform 21"/>
          <p:cNvSpPr>
            <a:spLocks/>
          </p:cNvSpPr>
          <p:nvPr/>
        </p:nvSpPr>
        <p:spPr bwMode="auto">
          <a:xfrm>
            <a:off x="1066218" y="2132368"/>
            <a:ext cx="2922769" cy="4127825"/>
          </a:xfrm>
          <a:custGeom>
            <a:avLst/>
            <a:gdLst>
              <a:gd name="T0" fmla="*/ 730 w 1324"/>
              <a:gd name="T1" fmla="*/ 1491 h 1870"/>
              <a:gd name="T2" fmla="*/ 532 w 1324"/>
              <a:gd name="T3" fmla="*/ 1786 h 1870"/>
              <a:gd name="T4" fmla="*/ 354 w 1324"/>
              <a:gd name="T5" fmla="*/ 1870 h 1870"/>
              <a:gd name="T6" fmla="*/ 0 w 1324"/>
              <a:gd name="T7" fmla="*/ 1870 h 1870"/>
              <a:gd name="T8" fmla="*/ 167 w 1324"/>
              <a:gd name="T9" fmla="*/ 1798 h 1870"/>
              <a:gd name="T10" fmla="*/ 400 w 1324"/>
              <a:gd name="T11" fmla="*/ 1445 h 1870"/>
              <a:gd name="T12" fmla="*/ 804 w 1324"/>
              <a:gd name="T13" fmla="*/ 507 h 1870"/>
              <a:gd name="T14" fmla="*/ 624 w 1324"/>
              <a:gd name="T15" fmla="*/ 503 h 1870"/>
              <a:gd name="T16" fmla="*/ 1228 w 1324"/>
              <a:gd name="T17" fmla="*/ 0 h 1870"/>
              <a:gd name="T18" fmla="*/ 1324 w 1324"/>
              <a:gd name="T19" fmla="*/ 535 h 1870"/>
              <a:gd name="T20" fmla="*/ 1204 w 1324"/>
              <a:gd name="T21" fmla="*/ 530 h 1870"/>
              <a:gd name="T22" fmla="*/ 730 w 1324"/>
              <a:gd name="T23" fmla="*/ 1491 h 1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24" h="1870">
                <a:moveTo>
                  <a:pt x="730" y="1491"/>
                </a:moveTo>
                <a:cubicBezTo>
                  <a:pt x="672" y="1596"/>
                  <a:pt x="602" y="1712"/>
                  <a:pt x="532" y="1786"/>
                </a:cubicBezTo>
                <a:cubicBezTo>
                  <a:pt x="472" y="1850"/>
                  <a:pt x="382" y="1870"/>
                  <a:pt x="354" y="1870"/>
                </a:cubicBezTo>
                <a:cubicBezTo>
                  <a:pt x="284" y="1870"/>
                  <a:pt x="0" y="1870"/>
                  <a:pt x="0" y="1870"/>
                </a:cubicBezTo>
                <a:cubicBezTo>
                  <a:pt x="0" y="1870"/>
                  <a:pt x="90" y="1860"/>
                  <a:pt x="167" y="1798"/>
                </a:cubicBezTo>
                <a:cubicBezTo>
                  <a:pt x="247" y="1734"/>
                  <a:pt x="346" y="1565"/>
                  <a:pt x="400" y="1445"/>
                </a:cubicBezTo>
                <a:cubicBezTo>
                  <a:pt x="692" y="858"/>
                  <a:pt x="804" y="507"/>
                  <a:pt x="804" y="507"/>
                </a:cubicBezTo>
                <a:cubicBezTo>
                  <a:pt x="624" y="503"/>
                  <a:pt x="624" y="503"/>
                  <a:pt x="624" y="503"/>
                </a:cubicBezTo>
                <a:cubicBezTo>
                  <a:pt x="1228" y="0"/>
                  <a:pt x="1228" y="0"/>
                  <a:pt x="1228" y="0"/>
                </a:cubicBezTo>
                <a:cubicBezTo>
                  <a:pt x="1324" y="535"/>
                  <a:pt x="1324" y="535"/>
                  <a:pt x="1324" y="535"/>
                </a:cubicBezTo>
                <a:cubicBezTo>
                  <a:pt x="1204" y="530"/>
                  <a:pt x="1204" y="530"/>
                  <a:pt x="1204" y="530"/>
                </a:cubicBezTo>
                <a:cubicBezTo>
                  <a:pt x="1204" y="530"/>
                  <a:pt x="933" y="1126"/>
                  <a:pt x="730" y="149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18" name="Freeform 29"/>
          <p:cNvSpPr>
            <a:spLocks/>
          </p:cNvSpPr>
          <p:nvPr/>
        </p:nvSpPr>
        <p:spPr bwMode="auto">
          <a:xfrm>
            <a:off x="115486" y="3247726"/>
            <a:ext cx="2762982" cy="3010982"/>
          </a:xfrm>
          <a:custGeom>
            <a:avLst/>
            <a:gdLst>
              <a:gd name="T0" fmla="*/ 410 w 1254"/>
              <a:gd name="T1" fmla="*/ 1364 h 1366"/>
              <a:gd name="T2" fmla="*/ 282 w 1254"/>
              <a:gd name="T3" fmla="*/ 1332 h 1366"/>
              <a:gd name="T4" fmla="*/ 159 w 1254"/>
              <a:gd name="T5" fmla="*/ 1161 h 1366"/>
              <a:gd name="T6" fmla="*/ 1 w 1254"/>
              <a:gd name="T7" fmla="*/ 1311 h 1366"/>
              <a:gd name="T8" fmla="*/ 0 w 1254"/>
              <a:gd name="T9" fmla="*/ 1309 h 1366"/>
              <a:gd name="T10" fmla="*/ 157 w 1254"/>
              <a:gd name="T11" fmla="*/ 1155 h 1366"/>
              <a:gd name="T12" fmla="*/ 165 w 1254"/>
              <a:gd name="T13" fmla="*/ 1155 h 1366"/>
              <a:gd name="T14" fmla="*/ 286 w 1254"/>
              <a:gd name="T15" fmla="*/ 1326 h 1366"/>
              <a:gd name="T16" fmla="*/ 410 w 1254"/>
              <a:gd name="T17" fmla="*/ 1356 h 1366"/>
              <a:gd name="T18" fmla="*/ 544 w 1254"/>
              <a:gd name="T19" fmla="*/ 1326 h 1366"/>
              <a:gd name="T20" fmla="*/ 544 w 1254"/>
              <a:gd name="T21" fmla="*/ 1326 h 1366"/>
              <a:gd name="T22" fmla="*/ 721 w 1254"/>
              <a:gd name="T23" fmla="*/ 1136 h 1366"/>
              <a:gd name="T24" fmla="*/ 721 w 1254"/>
              <a:gd name="T25" fmla="*/ 1136 h 1366"/>
              <a:gd name="T26" fmla="*/ 1222 w 1254"/>
              <a:gd name="T27" fmla="*/ 0 h 1366"/>
              <a:gd name="T28" fmla="*/ 1254 w 1254"/>
              <a:gd name="T29" fmla="*/ 1 h 1366"/>
              <a:gd name="T30" fmla="*/ 731 w 1254"/>
              <a:gd name="T31" fmla="*/ 1141 h 1366"/>
              <a:gd name="T32" fmla="*/ 731 w 1254"/>
              <a:gd name="T33" fmla="*/ 1141 h 1366"/>
              <a:gd name="T34" fmla="*/ 549 w 1254"/>
              <a:gd name="T35" fmla="*/ 1334 h 1366"/>
              <a:gd name="T36" fmla="*/ 549 w 1254"/>
              <a:gd name="T37" fmla="*/ 1334 h 1366"/>
              <a:gd name="T38" fmla="*/ 410 w 1254"/>
              <a:gd name="T39" fmla="*/ 1364 h 1366"/>
              <a:gd name="T40" fmla="*/ 410 w 1254"/>
              <a:gd name="T41" fmla="*/ 1364 h 1366"/>
              <a:gd name="T42" fmla="*/ 410 w 1254"/>
              <a:gd name="T43" fmla="*/ 1364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4" h="1366">
                <a:moveTo>
                  <a:pt x="410" y="1364"/>
                </a:moveTo>
                <a:cubicBezTo>
                  <a:pt x="380" y="1364"/>
                  <a:pt x="322" y="1353"/>
                  <a:pt x="282" y="1332"/>
                </a:cubicBezTo>
                <a:cubicBezTo>
                  <a:pt x="243" y="1310"/>
                  <a:pt x="177" y="1250"/>
                  <a:pt x="159" y="1161"/>
                </a:cubicBezTo>
                <a:cubicBezTo>
                  <a:pt x="1" y="1311"/>
                  <a:pt x="1" y="1311"/>
                  <a:pt x="1" y="1311"/>
                </a:cubicBezTo>
                <a:cubicBezTo>
                  <a:pt x="0" y="1309"/>
                  <a:pt x="0" y="1309"/>
                  <a:pt x="0" y="1309"/>
                </a:cubicBezTo>
                <a:cubicBezTo>
                  <a:pt x="157" y="1155"/>
                  <a:pt x="157" y="1155"/>
                  <a:pt x="157" y="1155"/>
                </a:cubicBezTo>
                <a:cubicBezTo>
                  <a:pt x="165" y="1155"/>
                  <a:pt x="165" y="1155"/>
                  <a:pt x="165" y="1155"/>
                </a:cubicBezTo>
                <a:cubicBezTo>
                  <a:pt x="181" y="1246"/>
                  <a:pt x="243" y="1304"/>
                  <a:pt x="286" y="1326"/>
                </a:cubicBezTo>
                <a:cubicBezTo>
                  <a:pt x="328" y="1349"/>
                  <a:pt x="372" y="1356"/>
                  <a:pt x="410" y="1356"/>
                </a:cubicBezTo>
                <a:cubicBezTo>
                  <a:pt x="441" y="1356"/>
                  <a:pt x="491" y="1356"/>
                  <a:pt x="544" y="1326"/>
                </a:cubicBezTo>
                <a:cubicBezTo>
                  <a:pt x="544" y="1326"/>
                  <a:pt x="544" y="1326"/>
                  <a:pt x="544" y="1326"/>
                </a:cubicBezTo>
                <a:cubicBezTo>
                  <a:pt x="596" y="1295"/>
                  <a:pt x="656" y="1239"/>
                  <a:pt x="721" y="1136"/>
                </a:cubicBezTo>
                <a:cubicBezTo>
                  <a:pt x="721" y="1136"/>
                  <a:pt x="721" y="1136"/>
                  <a:pt x="721" y="1136"/>
                </a:cubicBezTo>
                <a:cubicBezTo>
                  <a:pt x="908" y="834"/>
                  <a:pt x="1222" y="0"/>
                  <a:pt x="1222" y="0"/>
                </a:cubicBezTo>
                <a:cubicBezTo>
                  <a:pt x="1254" y="1"/>
                  <a:pt x="1254" y="1"/>
                  <a:pt x="1254" y="1"/>
                </a:cubicBezTo>
                <a:cubicBezTo>
                  <a:pt x="1254" y="1"/>
                  <a:pt x="946" y="795"/>
                  <a:pt x="731" y="1141"/>
                </a:cubicBezTo>
                <a:cubicBezTo>
                  <a:pt x="731" y="1141"/>
                  <a:pt x="731" y="1141"/>
                  <a:pt x="731" y="1141"/>
                </a:cubicBezTo>
                <a:cubicBezTo>
                  <a:pt x="667" y="1246"/>
                  <a:pt x="603" y="1303"/>
                  <a:pt x="549" y="1334"/>
                </a:cubicBezTo>
                <a:cubicBezTo>
                  <a:pt x="549" y="1334"/>
                  <a:pt x="549" y="1334"/>
                  <a:pt x="549" y="1334"/>
                </a:cubicBezTo>
                <a:cubicBezTo>
                  <a:pt x="495" y="1366"/>
                  <a:pt x="447" y="1364"/>
                  <a:pt x="410" y="1364"/>
                </a:cubicBezTo>
                <a:cubicBezTo>
                  <a:pt x="410" y="1364"/>
                  <a:pt x="410" y="1364"/>
                  <a:pt x="410" y="1364"/>
                </a:cubicBezTo>
                <a:cubicBezTo>
                  <a:pt x="410" y="1364"/>
                  <a:pt x="410" y="1364"/>
                  <a:pt x="410" y="136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20" name="Freeform 6"/>
          <p:cNvSpPr>
            <a:spLocks noEditPoints="1"/>
          </p:cNvSpPr>
          <p:nvPr/>
        </p:nvSpPr>
        <p:spPr bwMode="auto">
          <a:xfrm>
            <a:off x="1129853" y="3236954"/>
            <a:ext cx="1749491" cy="3011589"/>
          </a:xfrm>
          <a:custGeom>
            <a:avLst/>
            <a:gdLst>
              <a:gd name="T0" fmla="*/ 789 w 789"/>
              <a:gd name="T1" fmla="*/ 0 h 1361"/>
              <a:gd name="T2" fmla="*/ 777 w 789"/>
              <a:gd name="T3" fmla="*/ 28 h 1361"/>
              <a:gd name="T4" fmla="*/ 607 w 789"/>
              <a:gd name="T5" fmla="*/ 440 h 1361"/>
              <a:gd name="T6" fmla="*/ 265 w 789"/>
              <a:gd name="T7" fmla="*/ 1139 h 1361"/>
              <a:gd name="T8" fmla="*/ 265 w 789"/>
              <a:gd name="T9" fmla="*/ 1139 h 1361"/>
              <a:gd name="T10" fmla="*/ 83 w 789"/>
              <a:gd name="T11" fmla="*/ 1333 h 1361"/>
              <a:gd name="T12" fmla="*/ 0 w 789"/>
              <a:gd name="T13" fmla="*/ 1361 h 1361"/>
              <a:gd name="T14" fmla="*/ 85 w 789"/>
              <a:gd name="T15" fmla="*/ 1335 h 1361"/>
              <a:gd name="T16" fmla="*/ 268 w 789"/>
              <a:gd name="T17" fmla="*/ 1141 h 1361"/>
              <a:gd name="T18" fmla="*/ 610 w 789"/>
              <a:gd name="T19" fmla="*/ 441 h 1361"/>
              <a:gd name="T20" fmla="*/ 739 w 789"/>
              <a:gd name="T21" fmla="*/ 130 h 1361"/>
              <a:gd name="T22" fmla="*/ 777 w 789"/>
              <a:gd name="T23" fmla="*/ 35 h 1361"/>
              <a:gd name="T24" fmla="*/ 789 w 789"/>
              <a:gd name="T25" fmla="*/ 0 h 1361"/>
              <a:gd name="T26" fmla="*/ 789 w 789"/>
              <a:gd name="T27" fmla="*/ 0 h 1361"/>
              <a:gd name="T28" fmla="*/ 789 w 789"/>
              <a:gd name="T29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89" h="1361">
                <a:moveTo>
                  <a:pt x="789" y="0"/>
                </a:moveTo>
                <a:cubicBezTo>
                  <a:pt x="777" y="28"/>
                  <a:pt x="777" y="28"/>
                  <a:pt x="777" y="28"/>
                </a:cubicBezTo>
                <a:cubicBezTo>
                  <a:pt x="776" y="29"/>
                  <a:pt x="710" y="198"/>
                  <a:pt x="607" y="440"/>
                </a:cubicBezTo>
                <a:cubicBezTo>
                  <a:pt x="503" y="681"/>
                  <a:pt x="372" y="966"/>
                  <a:pt x="265" y="1139"/>
                </a:cubicBezTo>
                <a:cubicBezTo>
                  <a:pt x="265" y="1139"/>
                  <a:pt x="265" y="1139"/>
                  <a:pt x="265" y="1139"/>
                </a:cubicBezTo>
                <a:cubicBezTo>
                  <a:pt x="200" y="1244"/>
                  <a:pt x="137" y="1302"/>
                  <a:pt x="83" y="1333"/>
                </a:cubicBezTo>
                <a:cubicBezTo>
                  <a:pt x="83" y="1333"/>
                  <a:pt x="42" y="1357"/>
                  <a:pt x="0" y="1361"/>
                </a:cubicBezTo>
                <a:cubicBezTo>
                  <a:pt x="45" y="1358"/>
                  <a:pt x="85" y="1335"/>
                  <a:pt x="85" y="1335"/>
                </a:cubicBezTo>
                <a:cubicBezTo>
                  <a:pt x="139" y="1303"/>
                  <a:pt x="203" y="1246"/>
                  <a:pt x="268" y="1141"/>
                </a:cubicBezTo>
                <a:cubicBezTo>
                  <a:pt x="375" y="968"/>
                  <a:pt x="506" y="683"/>
                  <a:pt x="610" y="441"/>
                </a:cubicBezTo>
                <a:cubicBezTo>
                  <a:pt x="662" y="320"/>
                  <a:pt x="707" y="210"/>
                  <a:pt x="739" y="130"/>
                </a:cubicBezTo>
                <a:cubicBezTo>
                  <a:pt x="755" y="90"/>
                  <a:pt x="768" y="58"/>
                  <a:pt x="777" y="35"/>
                </a:cubicBezTo>
                <a:cubicBezTo>
                  <a:pt x="781" y="24"/>
                  <a:pt x="789" y="0"/>
                  <a:pt x="789" y="0"/>
                </a:cubicBezTo>
                <a:moveTo>
                  <a:pt x="789" y="0"/>
                </a:moveTo>
                <a:cubicBezTo>
                  <a:pt x="789" y="0"/>
                  <a:pt x="789" y="0"/>
                  <a:pt x="789" y="0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1" name="Freeform 11"/>
          <p:cNvSpPr>
            <a:spLocks/>
          </p:cNvSpPr>
          <p:nvPr/>
        </p:nvSpPr>
        <p:spPr bwMode="auto">
          <a:xfrm>
            <a:off x="2447709" y="2138010"/>
            <a:ext cx="1321572" cy="1102231"/>
          </a:xfrm>
          <a:custGeom>
            <a:avLst/>
            <a:gdLst>
              <a:gd name="T0" fmla="*/ 1434 w 1434"/>
              <a:gd name="T1" fmla="*/ 0 h 1196"/>
              <a:gd name="T2" fmla="*/ 1392 w 1434"/>
              <a:gd name="T3" fmla="*/ 36 h 1196"/>
              <a:gd name="T4" fmla="*/ 703 w 1434"/>
              <a:gd name="T5" fmla="*/ 601 h 1196"/>
              <a:gd name="T6" fmla="*/ 52 w 1434"/>
              <a:gd name="T7" fmla="*/ 1146 h 1196"/>
              <a:gd name="T8" fmla="*/ 0 w 1434"/>
              <a:gd name="T9" fmla="*/ 1196 h 1196"/>
              <a:gd name="T10" fmla="*/ 57 w 1434"/>
              <a:gd name="T11" fmla="*/ 1151 h 1196"/>
              <a:gd name="T12" fmla="*/ 710 w 1434"/>
              <a:gd name="T13" fmla="*/ 609 h 1196"/>
              <a:gd name="T14" fmla="*/ 1392 w 1434"/>
              <a:gd name="T15" fmla="*/ 38 h 1196"/>
              <a:gd name="T16" fmla="*/ 1434 w 1434"/>
              <a:gd name="T17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4" h="1196">
                <a:moveTo>
                  <a:pt x="1434" y="0"/>
                </a:moveTo>
                <a:lnTo>
                  <a:pt x="1392" y="36"/>
                </a:lnTo>
                <a:lnTo>
                  <a:pt x="703" y="601"/>
                </a:lnTo>
                <a:lnTo>
                  <a:pt x="52" y="1146"/>
                </a:lnTo>
                <a:lnTo>
                  <a:pt x="0" y="1196"/>
                </a:lnTo>
                <a:lnTo>
                  <a:pt x="57" y="1151"/>
                </a:lnTo>
                <a:lnTo>
                  <a:pt x="710" y="609"/>
                </a:lnTo>
                <a:lnTo>
                  <a:pt x="1392" y="38"/>
                </a:lnTo>
                <a:lnTo>
                  <a:pt x="1434" y="0"/>
                </a:lnTo>
                <a:close/>
              </a:path>
            </a:pathLst>
          </a:custGeom>
          <a:gradFill>
            <a:gsLst>
              <a:gs pos="0">
                <a:srgbClr val="E6F4D8"/>
              </a:gs>
              <a:gs pos="100000">
                <a:srgbClr val="E6F4D8"/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5256584" y="3389163"/>
            <a:ext cx="4139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100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예비</a:t>
            </a:r>
            <a:r>
              <a:rPr lang="en-US" altLang="ko-KR" sz="1100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r>
              <a:rPr lang="ko-KR" altLang="en-US" sz="1100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사회적 기업 관리</a:t>
            </a:r>
          </a:p>
        </p:txBody>
      </p:sp>
      <p:grpSp>
        <p:nvGrpSpPr>
          <p:cNvPr id="5" name="그룹 1"/>
          <p:cNvGrpSpPr/>
          <p:nvPr/>
        </p:nvGrpSpPr>
        <p:grpSpPr>
          <a:xfrm>
            <a:off x="4562082" y="2820234"/>
            <a:ext cx="4185678" cy="661695"/>
            <a:chOff x="4562786" y="1994589"/>
            <a:chExt cx="4185678" cy="661695"/>
          </a:xfrm>
        </p:grpSpPr>
        <p:grpSp>
          <p:nvGrpSpPr>
            <p:cNvPr id="6" name="그룹 138"/>
            <p:cNvGrpSpPr/>
            <p:nvPr/>
          </p:nvGrpSpPr>
          <p:grpSpPr>
            <a:xfrm>
              <a:off x="4928251" y="2144948"/>
              <a:ext cx="3820213" cy="360976"/>
              <a:chOff x="2483768" y="1863591"/>
              <a:chExt cx="8503684" cy="414889"/>
            </a:xfrm>
          </p:grpSpPr>
          <p:sp>
            <p:nvSpPr>
              <p:cNvPr id="140" name="모서리가 둥근 직사각형 139"/>
              <p:cNvSpPr/>
              <p:nvPr/>
            </p:nvSpPr>
            <p:spPr>
              <a:xfrm>
                <a:off x="2483768" y="1863591"/>
                <a:ext cx="8503684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50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양쪽 모서리가 둥근 사각형 140"/>
              <p:cNvSpPr/>
              <p:nvPr/>
            </p:nvSpPr>
            <p:spPr>
              <a:xfrm>
                <a:off x="2483768" y="1863591"/>
                <a:ext cx="8338490" cy="209132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FFFF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2" name="직사각형 141"/>
              <p:cNvSpPr/>
              <p:nvPr/>
            </p:nvSpPr>
            <p:spPr>
              <a:xfrm>
                <a:off x="3022665" y="1877314"/>
                <a:ext cx="6018408" cy="18000"/>
              </a:xfrm>
              <a:prstGeom prst="rect">
                <a:avLst/>
              </a:prstGeom>
              <a:gradFill>
                <a:gsLst>
                  <a:gs pos="49600">
                    <a:srgbClr val="FFFFFF"/>
                  </a:gs>
                  <a:gs pos="0">
                    <a:srgbClr val="333333">
                      <a:alpha val="0"/>
                    </a:srgbClr>
                  </a:gs>
                  <a:gs pos="100000">
                    <a:srgbClr val="5F5F5F">
                      <a:alpha val="0"/>
                    </a:srgb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5273656" y="2186937"/>
              <a:ext cx="2755432" cy="276999"/>
            </a:xfrm>
            <a:prstGeom prst="rect">
              <a:avLst/>
            </a:prstGeom>
            <a:noFill/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14</a:t>
              </a:r>
              <a:r>
                <a:rPr lang="ko-KR" altLang="en-US" sz="120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년 통합정보시스템  </a:t>
              </a:r>
              <a:r>
                <a:rPr lang="en-US" altLang="ko-KR" sz="120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OPEN</a:t>
              </a:r>
              <a:endParaRPr lang="ko-KR" altLang="en-US" sz="1200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grpSp>
          <p:nvGrpSpPr>
            <p:cNvPr id="7" name="그룹 144"/>
            <p:cNvGrpSpPr/>
            <p:nvPr/>
          </p:nvGrpSpPr>
          <p:grpSpPr>
            <a:xfrm>
              <a:off x="4562786" y="1994589"/>
              <a:ext cx="661696" cy="661695"/>
              <a:chOff x="5056156" y="2714277"/>
              <a:chExt cx="1147647" cy="1147645"/>
            </a:xfrm>
          </p:grpSpPr>
          <p:sp>
            <p:nvSpPr>
              <p:cNvPr id="146" name="타원 145"/>
              <p:cNvSpPr/>
              <p:nvPr/>
            </p:nvSpPr>
            <p:spPr>
              <a:xfrm flipH="1">
                <a:off x="5056156" y="2714277"/>
                <a:ext cx="1147647" cy="1147645"/>
              </a:xfrm>
              <a:prstGeom prst="ellipse">
                <a:avLst/>
              </a:prstGeom>
              <a:gradFill flip="none" rotWithShape="0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solidFill>
                  <a:schemeClr val="accent1">
                    <a:lumMod val="50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막힌 원호 146"/>
              <p:cNvSpPr/>
              <p:nvPr/>
            </p:nvSpPr>
            <p:spPr>
              <a:xfrm flipH="1" flipV="1">
                <a:off x="5061125" y="2719246"/>
                <a:ext cx="1137709" cy="1137707"/>
              </a:xfrm>
              <a:prstGeom prst="blockArc">
                <a:avLst>
                  <a:gd name="adj1" fmla="val 18258436"/>
                  <a:gd name="adj2" fmla="val 4865416"/>
                  <a:gd name="adj3" fmla="val 1058"/>
                </a:avLst>
              </a:prstGeom>
              <a:gradFill flip="none" rotWithShape="0">
                <a:gsLst>
                  <a:gs pos="46000">
                    <a:srgbClr val="FFFFFF">
                      <a:alpha val="0"/>
                    </a:srgbClr>
                  </a:gs>
                  <a:gs pos="100000">
                    <a:srgbClr val="FFFFFF">
                      <a:alpha val="7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도넛 147"/>
              <p:cNvSpPr/>
              <p:nvPr/>
            </p:nvSpPr>
            <p:spPr>
              <a:xfrm>
                <a:off x="5102111" y="2760232"/>
                <a:ext cx="1055736" cy="1055734"/>
              </a:xfrm>
              <a:prstGeom prst="donut">
                <a:avLst>
                  <a:gd name="adj" fmla="val 6567"/>
                </a:avLst>
              </a:prstGeom>
              <a:solidFill>
                <a:srgbClr val="FFFFFF">
                  <a:alpha val="15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막힌 원호 148"/>
              <p:cNvSpPr/>
              <p:nvPr/>
            </p:nvSpPr>
            <p:spPr>
              <a:xfrm rot="10134846" flipH="1" flipV="1">
                <a:off x="5061125" y="2719246"/>
                <a:ext cx="1137709" cy="1137707"/>
              </a:xfrm>
              <a:prstGeom prst="blockArc">
                <a:avLst>
                  <a:gd name="adj1" fmla="val 18258436"/>
                  <a:gd name="adj2" fmla="val 4865416"/>
                  <a:gd name="adj3" fmla="val 1058"/>
                </a:avLst>
              </a:prstGeom>
              <a:gradFill flip="none" rotWithShape="1">
                <a:gsLst>
                  <a:gs pos="46000">
                    <a:srgbClr val="FFFFFF"/>
                  </a:gs>
                  <a:gs pos="2083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타원 149"/>
              <p:cNvSpPr/>
              <p:nvPr/>
            </p:nvSpPr>
            <p:spPr>
              <a:xfrm>
                <a:off x="5167751" y="2825873"/>
                <a:ext cx="924457" cy="92445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AEAEA"/>
                  </a:gs>
                  <a:gs pos="0">
                    <a:srgbClr val="FFFFFF"/>
                  </a:gs>
                  <a:gs pos="58000">
                    <a:srgbClr val="FFFFFF"/>
                  </a:gs>
                  <a:gs pos="30000">
                    <a:srgbClr val="FFFFFF"/>
                  </a:gs>
                </a:gsLst>
                <a:lin ang="18900000" scaled="1"/>
                <a:tileRect/>
              </a:gradFill>
              <a:ln w="9525">
                <a:solidFill>
                  <a:schemeClr val="accent1">
                    <a:lumMod val="50000"/>
                  </a:schemeClr>
                </a:solidFill>
              </a:ln>
              <a:effectLst>
                <a:innerShdw blurRad="635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막힌 원호 150"/>
              <p:cNvSpPr/>
              <p:nvPr/>
            </p:nvSpPr>
            <p:spPr>
              <a:xfrm>
                <a:off x="5149211" y="2807331"/>
                <a:ext cx="961537" cy="961537"/>
              </a:xfrm>
              <a:prstGeom prst="blockArc">
                <a:avLst>
                  <a:gd name="adj1" fmla="val 18258436"/>
                  <a:gd name="adj2" fmla="val 4865416"/>
                  <a:gd name="adj3" fmla="val 1058"/>
                </a:avLst>
              </a:prstGeom>
              <a:gradFill flip="none" rotWithShape="1">
                <a:gsLst>
                  <a:gs pos="0">
                    <a:srgbClr val="FFFFFF">
                      <a:alpha val="70000"/>
                    </a:srgbClr>
                  </a:gs>
                  <a:gs pos="52000">
                    <a:srgbClr val="FFFFFF">
                      <a:alpha val="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직사각형 151"/>
            <p:cNvSpPr/>
            <p:nvPr/>
          </p:nvSpPr>
          <p:spPr>
            <a:xfrm>
              <a:off x="4631964" y="2152850"/>
              <a:ext cx="5449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4562082" y="3844817"/>
            <a:ext cx="4527818" cy="831244"/>
            <a:chOff x="4562082" y="4034246"/>
            <a:chExt cx="4527818" cy="831244"/>
          </a:xfrm>
        </p:grpSpPr>
        <p:sp>
          <p:nvSpPr>
            <p:cNvPr id="153" name="모서리가 둥근 직사각형 152"/>
            <p:cNvSpPr/>
            <p:nvPr/>
          </p:nvSpPr>
          <p:spPr>
            <a:xfrm>
              <a:off x="4928251" y="4185310"/>
              <a:ext cx="3820213" cy="3609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solidFill>
                <a:schemeClr val="accent2">
                  <a:lumMod val="50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양쪽 모서리가 둥근 사각형 153"/>
            <p:cNvSpPr/>
            <p:nvPr/>
          </p:nvSpPr>
          <p:spPr>
            <a:xfrm>
              <a:off x="4928251" y="4185310"/>
              <a:ext cx="3746001" cy="18195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5170346" y="4197250"/>
              <a:ext cx="2703722" cy="15661"/>
            </a:xfrm>
            <a:prstGeom prst="rect">
              <a:avLst/>
            </a:prstGeom>
            <a:gradFill>
              <a:gsLst>
                <a:gs pos="49600">
                  <a:srgbClr val="FFFFFF"/>
                </a:gs>
                <a:gs pos="0">
                  <a:srgbClr val="333333">
                    <a:alpha val="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293752" y="4237347"/>
              <a:ext cx="2648868" cy="276999"/>
            </a:xfrm>
            <a:prstGeom prst="rect">
              <a:avLst/>
            </a:prstGeom>
            <a:noFill/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2015</a:t>
              </a:r>
              <a:r>
                <a:rPr lang="ko-KR" altLang="en-US" sz="1200" dirty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년 </a:t>
              </a:r>
              <a:r>
                <a:rPr lang="ko-KR" altLang="en-US" sz="120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구축  </a:t>
              </a:r>
              <a:r>
                <a:rPr lang="en-US" altLang="ko-KR" sz="120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2</a:t>
              </a:r>
              <a:r>
                <a:rPr lang="ko-KR" altLang="en-US" sz="120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단계</a:t>
              </a:r>
              <a:endParaRPr lang="ko-KR" altLang="en-US" sz="1200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5250506" y="4603880"/>
              <a:ext cx="38393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</a:t>
              </a:r>
              <a:r>
                <a:rPr lang="ko-KR" altLang="en-US" sz="1100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예비</a:t>
              </a:r>
              <a:r>
                <a:rPr lang="en-US" altLang="ko-KR" sz="1100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)</a:t>
              </a:r>
              <a:r>
                <a:rPr lang="ko-KR" altLang="en-US" sz="1100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사회적 기업 재정 지원 업무기능</a:t>
              </a:r>
            </a:p>
          </p:txBody>
        </p:sp>
        <p:grpSp>
          <p:nvGrpSpPr>
            <p:cNvPr id="8" name="그룹 171"/>
            <p:cNvGrpSpPr/>
            <p:nvPr/>
          </p:nvGrpSpPr>
          <p:grpSpPr>
            <a:xfrm>
              <a:off x="4562082" y="4034246"/>
              <a:ext cx="662400" cy="662400"/>
              <a:chOff x="5056156" y="3966102"/>
              <a:chExt cx="1147647" cy="1147645"/>
            </a:xfrm>
          </p:grpSpPr>
          <p:sp>
            <p:nvSpPr>
              <p:cNvPr id="173" name="타원 172"/>
              <p:cNvSpPr/>
              <p:nvPr/>
            </p:nvSpPr>
            <p:spPr>
              <a:xfrm flipH="1">
                <a:off x="5056156" y="3966102"/>
                <a:ext cx="1147647" cy="1147645"/>
              </a:xfrm>
              <a:prstGeom prst="ellipse">
                <a:avLst/>
              </a:prstGeom>
              <a:gradFill flip="none" rotWithShape="0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solidFill>
                  <a:schemeClr val="accent2">
                    <a:lumMod val="50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막힌 원호 173"/>
              <p:cNvSpPr/>
              <p:nvPr/>
            </p:nvSpPr>
            <p:spPr>
              <a:xfrm flipH="1" flipV="1">
                <a:off x="5061125" y="3971071"/>
                <a:ext cx="1137709" cy="1137707"/>
              </a:xfrm>
              <a:prstGeom prst="blockArc">
                <a:avLst>
                  <a:gd name="adj1" fmla="val 18258436"/>
                  <a:gd name="adj2" fmla="val 4865416"/>
                  <a:gd name="adj3" fmla="val 1058"/>
                </a:avLst>
              </a:prstGeom>
              <a:gradFill flip="none" rotWithShape="0">
                <a:gsLst>
                  <a:gs pos="46000">
                    <a:srgbClr val="FFFFFF">
                      <a:alpha val="0"/>
                    </a:srgbClr>
                  </a:gs>
                  <a:gs pos="100000">
                    <a:srgbClr val="FFFFFF">
                      <a:alpha val="7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도넛 174"/>
              <p:cNvSpPr/>
              <p:nvPr/>
            </p:nvSpPr>
            <p:spPr>
              <a:xfrm>
                <a:off x="5102111" y="4012057"/>
                <a:ext cx="1055736" cy="1055734"/>
              </a:xfrm>
              <a:prstGeom prst="donut">
                <a:avLst>
                  <a:gd name="adj" fmla="val 6567"/>
                </a:avLst>
              </a:prstGeom>
              <a:solidFill>
                <a:srgbClr val="FFFFFF">
                  <a:alpha val="15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막힌 원호 175"/>
              <p:cNvSpPr/>
              <p:nvPr/>
            </p:nvSpPr>
            <p:spPr>
              <a:xfrm rot="10134846" flipH="1" flipV="1">
                <a:off x="5061125" y="3971071"/>
                <a:ext cx="1137709" cy="1137707"/>
              </a:xfrm>
              <a:prstGeom prst="blockArc">
                <a:avLst>
                  <a:gd name="adj1" fmla="val 18258436"/>
                  <a:gd name="adj2" fmla="val 4865416"/>
                  <a:gd name="adj3" fmla="val 1058"/>
                </a:avLst>
              </a:prstGeom>
              <a:gradFill flip="none" rotWithShape="1">
                <a:gsLst>
                  <a:gs pos="46000">
                    <a:srgbClr val="FFFFFF"/>
                  </a:gs>
                  <a:gs pos="2083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타원 176"/>
              <p:cNvSpPr/>
              <p:nvPr/>
            </p:nvSpPr>
            <p:spPr>
              <a:xfrm>
                <a:off x="5167751" y="4077698"/>
                <a:ext cx="924457" cy="92445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AEAEA"/>
                  </a:gs>
                  <a:gs pos="0">
                    <a:srgbClr val="FFFFFF"/>
                  </a:gs>
                  <a:gs pos="58000">
                    <a:srgbClr val="FFFFFF"/>
                  </a:gs>
                  <a:gs pos="30000">
                    <a:srgbClr val="FFFFFF"/>
                  </a:gs>
                </a:gsLst>
                <a:lin ang="18900000" scaled="1"/>
                <a:tileRect/>
              </a:gradFill>
              <a:ln w="9525">
                <a:solidFill>
                  <a:schemeClr val="accent2">
                    <a:lumMod val="50000"/>
                  </a:schemeClr>
                </a:solidFill>
              </a:ln>
              <a:effectLst>
                <a:innerShdw blurRad="635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막힌 원호 177"/>
              <p:cNvSpPr/>
              <p:nvPr/>
            </p:nvSpPr>
            <p:spPr>
              <a:xfrm>
                <a:off x="5149211" y="4059156"/>
                <a:ext cx="961537" cy="961537"/>
              </a:xfrm>
              <a:prstGeom prst="blockArc">
                <a:avLst>
                  <a:gd name="adj1" fmla="val 18258436"/>
                  <a:gd name="adj2" fmla="val 4865416"/>
                  <a:gd name="adj3" fmla="val 1058"/>
                </a:avLst>
              </a:prstGeom>
              <a:gradFill flip="none" rotWithShape="1">
                <a:gsLst>
                  <a:gs pos="0">
                    <a:srgbClr val="FFFFFF">
                      <a:alpha val="70000"/>
                    </a:srgbClr>
                  </a:gs>
                  <a:gs pos="52000">
                    <a:srgbClr val="FFFFFF">
                      <a:alpha val="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9" name="직사각형 178"/>
            <p:cNvSpPr/>
            <p:nvPr/>
          </p:nvSpPr>
          <p:spPr>
            <a:xfrm>
              <a:off x="4631964" y="4193212"/>
              <a:ext cx="5449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4562082" y="4898278"/>
            <a:ext cx="4185678" cy="859442"/>
            <a:chOff x="4562082" y="5157192"/>
            <a:chExt cx="4185678" cy="859442"/>
          </a:xfrm>
        </p:grpSpPr>
        <p:sp>
          <p:nvSpPr>
            <p:cNvPr id="80" name="직사각형 79"/>
            <p:cNvSpPr/>
            <p:nvPr/>
          </p:nvSpPr>
          <p:spPr>
            <a:xfrm>
              <a:off x="5250506" y="5755024"/>
              <a:ext cx="33539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100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예비사회적 기업 지정 </a:t>
              </a:r>
              <a:r>
                <a:rPr lang="en-US" altLang="ko-KR" sz="1100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sz="1100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및  재정지원 민원서식  온라인화</a:t>
              </a:r>
              <a:endParaRPr lang="ko-KR" altLang="en-US" sz="1100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grpSp>
          <p:nvGrpSpPr>
            <p:cNvPr id="9" name="그룹 80"/>
            <p:cNvGrpSpPr/>
            <p:nvPr/>
          </p:nvGrpSpPr>
          <p:grpSpPr>
            <a:xfrm>
              <a:off x="4562082" y="5157192"/>
              <a:ext cx="4185678" cy="661695"/>
              <a:chOff x="4562786" y="1994589"/>
              <a:chExt cx="4185678" cy="661695"/>
            </a:xfrm>
          </p:grpSpPr>
          <p:grpSp>
            <p:nvGrpSpPr>
              <p:cNvPr id="10" name="그룹 81"/>
              <p:cNvGrpSpPr/>
              <p:nvPr/>
            </p:nvGrpSpPr>
            <p:grpSpPr>
              <a:xfrm>
                <a:off x="4928251" y="2144948"/>
                <a:ext cx="3820213" cy="360976"/>
                <a:chOff x="2483768" y="1863591"/>
                <a:chExt cx="8503684" cy="414889"/>
              </a:xfrm>
            </p:grpSpPr>
            <p:sp>
              <p:nvSpPr>
                <p:cNvPr id="92" name="모서리가 둥근 직사각형 91"/>
                <p:cNvSpPr/>
                <p:nvPr/>
              </p:nvSpPr>
              <p:spPr>
                <a:xfrm>
                  <a:off x="2483768" y="1863591"/>
                  <a:ext cx="8503684" cy="414889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양쪽 모서리가 둥근 사각형 92"/>
                <p:cNvSpPr/>
                <p:nvPr/>
              </p:nvSpPr>
              <p:spPr>
                <a:xfrm>
                  <a:off x="2483768" y="1863591"/>
                  <a:ext cx="8338490" cy="209132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3022665" y="1877314"/>
                  <a:ext cx="6018408" cy="18000"/>
                </a:xfrm>
                <a:prstGeom prst="rect">
                  <a:avLst/>
                </a:prstGeom>
                <a:gradFill>
                  <a:gsLst>
                    <a:gs pos="49600">
                      <a:srgbClr val="FFFFFF"/>
                    </a:gs>
                    <a:gs pos="0">
                      <a:srgbClr val="333333">
                        <a:alpha val="0"/>
                      </a:srgbClr>
                    </a:gs>
                    <a:gs pos="100000">
                      <a:srgbClr val="5F5F5F">
                        <a:alpha val="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5292080" y="2202237"/>
                <a:ext cx="3158260" cy="276999"/>
              </a:xfrm>
              <a:prstGeom prst="rect">
                <a:avLst/>
              </a:prstGeom>
              <a:noFill/>
              <a:effectLst>
                <a:outerShdw blurRad="1905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FFFFFF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34" charset="0"/>
                    <a:ea typeface="HY견고딕" pitchFamily="18" charset="-127"/>
                    <a:cs typeface="Arial" pitchFamily="34" charset="0"/>
                  </a:rPr>
                  <a:t>2016</a:t>
                </a:r>
                <a:r>
                  <a:rPr lang="ko-KR" altLang="en-US" sz="1200" dirty="0" smtClean="0">
                    <a:solidFill>
                      <a:srgbClr val="FFFFFF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34" charset="0"/>
                    <a:ea typeface="HY견고딕" pitchFamily="18" charset="-127"/>
                    <a:cs typeface="Arial" pitchFamily="34" charset="0"/>
                  </a:rPr>
                  <a:t>년 통합정보시스템 이용 권고  </a:t>
                </a:r>
                <a:endParaRPr lang="ko-KR" altLang="en-US" sz="1200" dirty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grpSp>
            <p:nvGrpSpPr>
              <p:cNvPr id="11" name="그룹 83"/>
              <p:cNvGrpSpPr/>
              <p:nvPr/>
            </p:nvGrpSpPr>
            <p:grpSpPr>
              <a:xfrm>
                <a:off x="4562786" y="1994589"/>
                <a:ext cx="661696" cy="661695"/>
                <a:chOff x="5056156" y="2714277"/>
                <a:chExt cx="1147647" cy="1147645"/>
              </a:xfrm>
            </p:grpSpPr>
            <p:sp>
              <p:nvSpPr>
                <p:cNvPr id="86" name="타원 85"/>
                <p:cNvSpPr/>
                <p:nvPr/>
              </p:nvSpPr>
              <p:spPr>
                <a:xfrm flipH="1">
                  <a:off x="5056156" y="2714277"/>
                  <a:ext cx="1147647" cy="1147645"/>
                </a:xfrm>
                <a:prstGeom prst="ellipse">
                  <a:avLst/>
                </a:prstGeom>
                <a:gradFill flip="none" rotWithShape="0"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막힌 원호 86"/>
                <p:cNvSpPr/>
                <p:nvPr/>
              </p:nvSpPr>
              <p:spPr>
                <a:xfrm flipH="1" flipV="1">
                  <a:off x="5061125" y="2719246"/>
                  <a:ext cx="1137709" cy="1137707"/>
                </a:xfrm>
                <a:prstGeom prst="blockArc">
                  <a:avLst>
                    <a:gd name="adj1" fmla="val 18258436"/>
                    <a:gd name="adj2" fmla="val 4865416"/>
                    <a:gd name="adj3" fmla="val 1058"/>
                  </a:avLst>
                </a:prstGeom>
                <a:gradFill flip="none" rotWithShape="0">
                  <a:gsLst>
                    <a:gs pos="46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70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도넛 87"/>
                <p:cNvSpPr/>
                <p:nvPr/>
              </p:nvSpPr>
              <p:spPr>
                <a:xfrm>
                  <a:off x="5102111" y="2760232"/>
                  <a:ext cx="1055736" cy="1055734"/>
                </a:xfrm>
                <a:prstGeom prst="donut">
                  <a:avLst>
                    <a:gd name="adj" fmla="val 6567"/>
                  </a:avLst>
                </a:prstGeom>
                <a:solidFill>
                  <a:srgbClr val="FFFFFF">
                    <a:alpha val="15000"/>
                  </a:srgb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막힌 원호 88"/>
                <p:cNvSpPr/>
                <p:nvPr/>
              </p:nvSpPr>
              <p:spPr>
                <a:xfrm rot="10134846" flipH="1" flipV="1">
                  <a:off x="5061125" y="2719246"/>
                  <a:ext cx="1137709" cy="1137707"/>
                </a:xfrm>
                <a:prstGeom prst="blockArc">
                  <a:avLst>
                    <a:gd name="adj1" fmla="val 18258436"/>
                    <a:gd name="adj2" fmla="val 4865416"/>
                    <a:gd name="adj3" fmla="val 1058"/>
                  </a:avLst>
                </a:prstGeom>
                <a:gradFill flip="none" rotWithShape="1">
                  <a:gsLst>
                    <a:gs pos="46000">
                      <a:srgbClr val="FFFFFF"/>
                    </a:gs>
                    <a:gs pos="2083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타원 89"/>
                <p:cNvSpPr/>
                <p:nvPr/>
              </p:nvSpPr>
              <p:spPr>
                <a:xfrm>
                  <a:off x="5167751" y="2825873"/>
                  <a:ext cx="924457" cy="92445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EAEAEA"/>
                    </a:gs>
                    <a:gs pos="0">
                      <a:srgbClr val="FFFFFF"/>
                    </a:gs>
                    <a:gs pos="58000">
                      <a:srgbClr val="FFFFFF"/>
                    </a:gs>
                    <a:gs pos="30000">
                      <a:srgbClr val="FFFFFF"/>
                    </a:gs>
                  </a:gsLst>
                  <a:lin ang="18900000" scaled="1"/>
                  <a:tileRect/>
                </a:gra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막힌 원호 90"/>
                <p:cNvSpPr/>
                <p:nvPr/>
              </p:nvSpPr>
              <p:spPr>
                <a:xfrm>
                  <a:off x="5149211" y="2807331"/>
                  <a:ext cx="961537" cy="961537"/>
                </a:xfrm>
                <a:prstGeom prst="blockArc">
                  <a:avLst>
                    <a:gd name="adj1" fmla="val 18258436"/>
                    <a:gd name="adj2" fmla="val 4865416"/>
                    <a:gd name="adj3" fmla="val 1058"/>
                  </a:avLst>
                </a:prstGeom>
                <a:gradFill flip="none" rotWithShape="1">
                  <a:gsLst>
                    <a:gs pos="0">
                      <a:srgbClr val="FFFFFF">
                        <a:alpha val="70000"/>
                      </a:srgbClr>
                    </a:gs>
                    <a:gs pos="52000">
                      <a:srgbClr val="FFFFFF">
                        <a:alpha val="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5" name="직사각형 84"/>
              <p:cNvSpPr/>
              <p:nvPr/>
            </p:nvSpPr>
            <p:spPr>
              <a:xfrm>
                <a:off x="4631964" y="2152850"/>
                <a:ext cx="5449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accent3">
                        <a:lumMod val="75000"/>
                      </a:schemeClr>
                    </a:solidFill>
                    <a:latin typeface="Arial Black" pitchFamily="34" charset="0"/>
                    <a:ea typeface="HY견고딕" pitchFamily="18" charset="-127"/>
                    <a:cs typeface="Arial" pitchFamily="34" charset="0"/>
                  </a:rPr>
                  <a:t>03</a:t>
                </a:r>
              </a:p>
            </p:txBody>
          </p:sp>
        </p:grpSp>
      </p:grpSp>
      <p:grpSp>
        <p:nvGrpSpPr>
          <p:cNvPr id="75" name="그룹 74"/>
          <p:cNvGrpSpPr>
            <a:grpSpLocks noChangeAspect="1"/>
          </p:cNvGrpSpPr>
          <p:nvPr/>
        </p:nvGrpSpPr>
        <p:grpSpPr>
          <a:xfrm>
            <a:off x="387160" y="1384997"/>
            <a:ext cx="8439709" cy="819867"/>
            <a:chOff x="1015033" y="1863591"/>
            <a:chExt cx="7094279" cy="414889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1015033" y="1863591"/>
              <a:ext cx="7094279" cy="414889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2111591" y="1908292"/>
              <a:ext cx="5406088" cy="32707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ko-KR" altLang="en-US" sz="14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예비사회적 기업 및 인증사회적 기업이 통합정보시스템을 이용하여 재정지원 및 각종 지원 사업에 대한 쉽고 편리한 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이용 도모</a:t>
              </a:r>
              <a:endParaRPr lang="ko-KR" altLang="en-US" sz="1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139839" y="1196752"/>
            <a:ext cx="1551841" cy="1166615"/>
            <a:chOff x="211847" y="1052736"/>
            <a:chExt cx="1551841" cy="1166615"/>
          </a:xfrm>
        </p:grpSpPr>
        <p:sp>
          <p:nvSpPr>
            <p:cNvPr id="79" name="타원 78"/>
            <p:cNvSpPr/>
            <p:nvPr/>
          </p:nvSpPr>
          <p:spPr>
            <a:xfrm>
              <a:off x="404457" y="1052736"/>
              <a:ext cx="1166620" cy="1166615"/>
            </a:xfrm>
            <a:prstGeom prst="ellipse">
              <a:avLst/>
            </a:prstGeom>
            <a:gradFill flip="none" rotWithShape="1">
              <a:gsLst>
                <a:gs pos="100000">
                  <a:srgbClr val="EAEAEA"/>
                </a:gs>
                <a:gs pos="0">
                  <a:srgbClr val="FFFFFF"/>
                </a:gs>
                <a:gs pos="58000">
                  <a:srgbClr val="FFFFFF"/>
                </a:gs>
                <a:gs pos="30000">
                  <a:srgbClr val="FFFFFF"/>
                </a:gs>
              </a:gsLst>
              <a:lin ang="18900000" scaled="1"/>
              <a:tileRect/>
            </a:gradFill>
            <a:ln w="9525">
              <a:solidFill>
                <a:schemeClr val="accent1">
                  <a:lumMod val="50000"/>
                </a:schemeClr>
              </a:solidFill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211847" y="1312878"/>
              <a:ext cx="15518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기대</a:t>
              </a:r>
              <a:endParaRPr lang="en-US" altLang="ko-KR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endParaRPr>
            </a:p>
            <a:p>
              <a:pPr algn="ctr"/>
              <a:r>
                <a:rPr lang="ko-KR" altLang="en-US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효과</a:t>
              </a:r>
              <a:endParaRPr lang="en-US" altLang="ko-KR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 rot="17802470">
            <a:off x="1306738" y="4376979"/>
            <a:ext cx="28243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ko-KR" altLang="en-US" sz="15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통합 정보시스템의 이해도 확대</a:t>
            </a:r>
            <a:endParaRPr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4572000" y="5881926"/>
            <a:ext cx="4680520" cy="859442"/>
            <a:chOff x="4562082" y="5157192"/>
            <a:chExt cx="4680520" cy="859442"/>
          </a:xfrm>
        </p:grpSpPr>
        <p:sp>
          <p:nvSpPr>
            <p:cNvPr id="66" name="직사각형 65"/>
            <p:cNvSpPr/>
            <p:nvPr/>
          </p:nvSpPr>
          <p:spPr>
            <a:xfrm>
              <a:off x="5250506" y="5755024"/>
              <a:ext cx="399209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100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예비사회적 기업 지정 </a:t>
              </a:r>
              <a:r>
                <a:rPr lang="en-US" altLang="ko-KR" sz="1100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, </a:t>
              </a:r>
              <a:r>
                <a:rPr lang="ko-KR" altLang="en-US" sz="1100" spc="-15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및  재정지원 민원서식  온라인 이용  의무화</a:t>
              </a:r>
              <a:endParaRPr lang="ko-KR" altLang="en-US" sz="1100" spc="-15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grpSp>
          <p:nvGrpSpPr>
            <p:cNvPr id="67" name="그룹 80"/>
            <p:cNvGrpSpPr/>
            <p:nvPr/>
          </p:nvGrpSpPr>
          <p:grpSpPr>
            <a:xfrm>
              <a:off x="4562082" y="5157192"/>
              <a:ext cx="4185678" cy="661695"/>
              <a:chOff x="4562786" y="1994589"/>
              <a:chExt cx="4185678" cy="661695"/>
            </a:xfrm>
          </p:grpSpPr>
          <p:grpSp>
            <p:nvGrpSpPr>
              <p:cNvPr id="68" name="그룹 81"/>
              <p:cNvGrpSpPr/>
              <p:nvPr/>
            </p:nvGrpSpPr>
            <p:grpSpPr>
              <a:xfrm>
                <a:off x="4928251" y="2144948"/>
                <a:ext cx="3820213" cy="360976"/>
                <a:chOff x="2483768" y="1863591"/>
                <a:chExt cx="8503684" cy="414889"/>
              </a:xfrm>
            </p:grpSpPr>
            <p:sp>
              <p:nvSpPr>
                <p:cNvPr id="100" name="모서리가 둥근 직사각형 99"/>
                <p:cNvSpPr/>
                <p:nvPr/>
              </p:nvSpPr>
              <p:spPr>
                <a:xfrm>
                  <a:off x="2483768" y="1863591"/>
                  <a:ext cx="8503684" cy="4148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양쪽 모서리가 둥근 사각형 100"/>
                <p:cNvSpPr/>
                <p:nvPr/>
              </p:nvSpPr>
              <p:spPr>
                <a:xfrm>
                  <a:off x="2483768" y="1863591"/>
                  <a:ext cx="8338490" cy="209132"/>
                </a:xfrm>
                <a:prstGeom prst="round2SameRect">
                  <a:avLst>
                    <a:gd name="adj1" fmla="val 50000"/>
                    <a:gd name="adj2" fmla="val 50000"/>
                  </a:avLst>
                </a:prstGeom>
                <a:solidFill>
                  <a:srgbClr val="FFFFFF">
                    <a:alpha val="1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직사각형 101"/>
                <p:cNvSpPr/>
                <p:nvPr/>
              </p:nvSpPr>
              <p:spPr>
                <a:xfrm>
                  <a:off x="3022665" y="1877314"/>
                  <a:ext cx="6018408" cy="18000"/>
                </a:xfrm>
                <a:prstGeom prst="rect">
                  <a:avLst/>
                </a:prstGeom>
                <a:gradFill>
                  <a:gsLst>
                    <a:gs pos="49600">
                      <a:srgbClr val="FFFFFF"/>
                    </a:gs>
                    <a:gs pos="0">
                      <a:srgbClr val="333333">
                        <a:alpha val="0"/>
                      </a:srgbClr>
                    </a:gs>
                    <a:gs pos="100000">
                      <a:srgbClr val="5F5F5F">
                        <a:alpha val="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5292080" y="2202237"/>
                <a:ext cx="3158260" cy="276999"/>
              </a:xfrm>
              <a:prstGeom prst="rect">
                <a:avLst/>
              </a:prstGeom>
              <a:noFill/>
              <a:effectLst>
                <a:outerShdw blurRad="1905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FFFFFF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34" charset="0"/>
                    <a:ea typeface="HY견고딕" pitchFamily="18" charset="-127"/>
                    <a:cs typeface="Arial" pitchFamily="34" charset="0"/>
                  </a:rPr>
                  <a:t>2019</a:t>
                </a:r>
                <a:r>
                  <a:rPr lang="ko-KR" altLang="en-US" sz="1200" dirty="0" smtClean="0">
                    <a:solidFill>
                      <a:srgbClr val="FFFFFF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Arial Black" pitchFamily="34" charset="0"/>
                    <a:ea typeface="HY견고딕" pitchFamily="18" charset="-127"/>
                    <a:cs typeface="Arial" pitchFamily="34" charset="0"/>
                  </a:rPr>
                  <a:t>년 통합정보시스템 이용 의무화  </a:t>
                </a:r>
                <a:endParaRPr lang="ko-KR" altLang="en-US" sz="1200" dirty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grpSp>
            <p:nvGrpSpPr>
              <p:cNvPr id="70" name="그룹 83"/>
              <p:cNvGrpSpPr/>
              <p:nvPr/>
            </p:nvGrpSpPr>
            <p:grpSpPr>
              <a:xfrm>
                <a:off x="4562786" y="1994589"/>
                <a:ext cx="661696" cy="661695"/>
                <a:chOff x="5056156" y="2714277"/>
                <a:chExt cx="1147647" cy="1147645"/>
              </a:xfrm>
            </p:grpSpPr>
            <p:sp>
              <p:nvSpPr>
                <p:cNvPr id="72" name="타원 71"/>
                <p:cNvSpPr/>
                <p:nvPr/>
              </p:nvSpPr>
              <p:spPr>
                <a:xfrm flipH="1">
                  <a:off x="5056156" y="2714277"/>
                  <a:ext cx="1147647" cy="114764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막힌 원호 72"/>
                <p:cNvSpPr/>
                <p:nvPr/>
              </p:nvSpPr>
              <p:spPr>
                <a:xfrm flipH="1" flipV="1">
                  <a:off x="5061125" y="2719246"/>
                  <a:ext cx="1137709" cy="1137707"/>
                </a:xfrm>
                <a:prstGeom prst="blockArc">
                  <a:avLst>
                    <a:gd name="adj1" fmla="val 18258436"/>
                    <a:gd name="adj2" fmla="val 4865416"/>
                    <a:gd name="adj3" fmla="val 105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도넛 73"/>
                <p:cNvSpPr/>
                <p:nvPr/>
              </p:nvSpPr>
              <p:spPr>
                <a:xfrm>
                  <a:off x="5102111" y="2760232"/>
                  <a:ext cx="1055736" cy="1055734"/>
                </a:xfrm>
                <a:prstGeom prst="donut">
                  <a:avLst>
                    <a:gd name="adj" fmla="val 6567"/>
                  </a:avLst>
                </a:prstGeom>
                <a:solidFill>
                  <a:srgbClr val="FF0000">
                    <a:alpha val="15000"/>
                  </a:srgb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막힌 원호 76"/>
                <p:cNvSpPr/>
                <p:nvPr/>
              </p:nvSpPr>
              <p:spPr>
                <a:xfrm rot="10134846" flipH="1" flipV="1">
                  <a:off x="5061125" y="2719246"/>
                  <a:ext cx="1137709" cy="1137707"/>
                </a:xfrm>
                <a:prstGeom prst="blockArc">
                  <a:avLst>
                    <a:gd name="adj1" fmla="val 18258436"/>
                    <a:gd name="adj2" fmla="val 4865416"/>
                    <a:gd name="adj3" fmla="val 105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타원 77"/>
                <p:cNvSpPr/>
                <p:nvPr/>
              </p:nvSpPr>
              <p:spPr>
                <a:xfrm>
                  <a:off x="5167751" y="2825873"/>
                  <a:ext cx="924457" cy="92445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EAEAEA"/>
                    </a:gs>
                    <a:gs pos="0">
                      <a:srgbClr val="FFFFFF"/>
                    </a:gs>
                    <a:gs pos="58000">
                      <a:srgbClr val="FFFFFF"/>
                    </a:gs>
                    <a:gs pos="30000">
                      <a:srgbClr val="FFFFFF"/>
                    </a:gs>
                  </a:gsLst>
                  <a:lin ang="18900000" scaled="1"/>
                  <a:tileRect/>
                </a:gradFill>
                <a:ln w="9525">
                  <a:solidFill>
                    <a:schemeClr val="accent3">
                      <a:lumMod val="50000"/>
                    </a:schemeClr>
                  </a:solidFill>
                </a:ln>
                <a:effectLst>
                  <a:innerShdw blurRad="63500" dist="127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막힌 원호 98"/>
                <p:cNvSpPr/>
                <p:nvPr/>
              </p:nvSpPr>
              <p:spPr>
                <a:xfrm>
                  <a:off x="5149211" y="2807331"/>
                  <a:ext cx="961537" cy="961537"/>
                </a:xfrm>
                <a:prstGeom prst="blockArc">
                  <a:avLst>
                    <a:gd name="adj1" fmla="val 18258436"/>
                    <a:gd name="adj2" fmla="val 4865416"/>
                    <a:gd name="adj3" fmla="val 1058"/>
                  </a:avLst>
                </a:prstGeom>
                <a:gradFill flip="none" rotWithShape="1">
                  <a:gsLst>
                    <a:gs pos="0">
                      <a:srgbClr val="FFFFFF">
                        <a:alpha val="70000"/>
                      </a:srgbClr>
                    </a:gs>
                    <a:gs pos="52000">
                      <a:srgbClr val="FFFFFF">
                        <a:alpha val="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직사각형 70"/>
              <p:cNvSpPr/>
              <p:nvPr/>
            </p:nvSpPr>
            <p:spPr>
              <a:xfrm>
                <a:off x="4631964" y="2152850"/>
                <a:ext cx="5449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chemeClr val="accent3">
                        <a:lumMod val="75000"/>
                      </a:schemeClr>
                    </a:solidFill>
                    <a:latin typeface="Arial Black" pitchFamily="34" charset="0"/>
                    <a:ea typeface="HY견고딕" pitchFamily="18" charset="-127"/>
                    <a:cs typeface="Arial" pitchFamily="34" charset="0"/>
                  </a:rPr>
                  <a:t>04</a:t>
                </a:r>
                <a:endParaRPr lang="en-US" altLang="ko-KR" dirty="0">
                  <a:solidFill>
                    <a:schemeClr val="accent3">
                      <a:lumMod val="75000"/>
                    </a:schemeClr>
                  </a:solidFill>
                  <a:latin typeface="Arial Black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65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000" spc="-300" dirty="0"/>
              <a:t>재정지원</a:t>
            </a:r>
            <a:r>
              <a:rPr lang="en-US" altLang="ko-KR" sz="3000" spc="-300" dirty="0"/>
              <a:t>-</a:t>
            </a:r>
            <a:r>
              <a:rPr lang="ko-KR" altLang="en-US" sz="3000" spc="-300" dirty="0"/>
              <a:t> 사업개발비지원</a:t>
            </a:r>
            <a:r>
              <a:rPr lang="en-US" altLang="ko-KR" sz="3000" spc="-300" dirty="0"/>
              <a:t>(</a:t>
            </a:r>
            <a:r>
              <a:rPr lang="ko-KR" altLang="en-US" sz="3000" spc="-300" dirty="0"/>
              <a:t>지원금신청</a:t>
            </a:r>
            <a:r>
              <a:rPr lang="en-US" altLang="ko-KR" sz="3000" spc="-300" dirty="0"/>
              <a:t>)</a:t>
            </a:r>
            <a:endParaRPr lang="ko-KR" altLang="en-US" sz="3000" spc="-300" dirty="0"/>
          </a:p>
        </p:txBody>
      </p:sp>
      <p:grpSp>
        <p:nvGrpSpPr>
          <p:cNvPr id="189" name="그룹 188"/>
          <p:cNvGrpSpPr/>
          <p:nvPr/>
        </p:nvGrpSpPr>
        <p:grpSpPr>
          <a:xfrm>
            <a:off x="1907704" y="2132856"/>
            <a:ext cx="5757067" cy="2998116"/>
            <a:chOff x="1403648" y="1643050"/>
            <a:chExt cx="5757067" cy="2998116"/>
          </a:xfrm>
        </p:grpSpPr>
        <p:grpSp>
          <p:nvGrpSpPr>
            <p:cNvPr id="82" name="그룹 30"/>
            <p:cNvGrpSpPr/>
            <p:nvPr/>
          </p:nvGrpSpPr>
          <p:grpSpPr>
            <a:xfrm>
              <a:off x="1403648" y="2564904"/>
              <a:ext cx="1116031" cy="1525691"/>
              <a:chOff x="573460" y="1954932"/>
              <a:chExt cx="2816224" cy="4138364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4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3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4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7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6" name="그룹 55"/>
            <p:cNvGrpSpPr/>
            <p:nvPr/>
          </p:nvGrpSpPr>
          <p:grpSpPr>
            <a:xfrm>
              <a:off x="3491880" y="1643050"/>
              <a:ext cx="1643074" cy="1428760"/>
              <a:chOff x="3274641" y="1714488"/>
              <a:chExt cx="1955599" cy="1643074"/>
            </a:xfrm>
          </p:grpSpPr>
          <p:sp>
            <p:nvSpPr>
              <p:cNvPr id="149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7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1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2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3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4" name="타원 163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3529719" y="2277765"/>
                <a:ext cx="1530469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지원금 </a:t>
                </a:r>
                <a:endParaRPr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66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67" name="그룹 56"/>
            <p:cNvGrpSpPr/>
            <p:nvPr/>
          </p:nvGrpSpPr>
          <p:grpSpPr>
            <a:xfrm rot="10800000">
              <a:off x="3419873" y="3140968"/>
              <a:ext cx="1857388" cy="1500198"/>
              <a:chOff x="1928794" y="1714488"/>
              <a:chExt cx="1955599" cy="1643074"/>
            </a:xfrm>
          </p:grpSpPr>
          <p:sp>
            <p:nvSpPr>
              <p:cNvPr id="168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9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0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1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2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3" name="타원 172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 rot="10800000">
                <a:off x="2229655" y="2298393"/>
                <a:ext cx="133059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지원금  승인  및 지급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75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77" name="타원 176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78" name="타원 177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76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79" name="그룹 33"/>
            <p:cNvGrpSpPr/>
            <p:nvPr/>
          </p:nvGrpSpPr>
          <p:grpSpPr>
            <a:xfrm>
              <a:off x="6012160" y="2492896"/>
              <a:ext cx="1148555" cy="1480605"/>
              <a:chOff x="573460" y="1954932"/>
              <a:chExt cx="2816224" cy="4138364"/>
            </a:xfrm>
          </p:grpSpPr>
          <p:sp>
            <p:nvSpPr>
              <p:cNvPr id="180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57000">
                    <a:srgbClr val="96D20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1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719E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5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6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923788" y="2439471"/>
                <a:ext cx="2101967" cy="111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기초자치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단체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spc="-300" dirty="0"/>
              <a:t>재정지원</a:t>
            </a:r>
            <a:r>
              <a:rPr lang="en-US" altLang="ko-KR" sz="3600" spc="-300" dirty="0"/>
              <a:t>-</a:t>
            </a:r>
            <a:r>
              <a:rPr lang="ko-KR" altLang="en-US" sz="3600" spc="-300" dirty="0"/>
              <a:t> 사업개발비지원</a:t>
            </a:r>
            <a:endParaRPr lang="ko-KR" altLang="en-US" spc="300" dirty="0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약정이 체결된 </a:t>
            </a:r>
            <a:r>
              <a:rPr lang="en-US" altLang="ko-KR" dirty="0"/>
              <a:t>(</a:t>
            </a:r>
            <a:r>
              <a:rPr lang="ko-KR" altLang="en-US" dirty="0"/>
              <a:t>예비</a:t>
            </a:r>
            <a:r>
              <a:rPr lang="en-US" altLang="ko-KR" dirty="0"/>
              <a:t>)</a:t>
            </a:r>
            <a:r>
              <a:rPr lang="ko-KR" altLang="en-US" dirty="0"/>
              <a:t>사회적 </a:t>
            </a:r>
            <a:r>
              <a:rPr lang="ko-KR" altLang="en-US" dirty="0" smtClean="0"/>
              <a:t>기업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마을기업</a:t>
            </a:r>
            <a:r>
              <a:rPr lang="en-US" altLang="ko-KR" dirty="0" smtClean="0"/>
              <a:t>,</a:t>
            </a:r>
            <a:r>
              <a:rPr lang="ko-KR" altLang="en-US" dirty="0" smtClean="0"/>
              <a:t>자활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사회적협동조합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ko-KR" altLang="en-US" dirty="0"/>
              <a:t>사업개발비 지원금 관리에서 신청된 지원금 목록을 확인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사업명을</a:t>
            </a:r>
            <a:r>
              <a:rPr lang="ko-KR" altLang="en-US" dirty="0"/>
              <a:t> 클릭하면 신청 상세화면으로 이동합니다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6" name="내용 개체 틀 4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보조금신청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47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204864"/>
            <a:ext cx="49379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순서도: 대체 처리 50"/>
          <p:cNvSpPr/>
          <p:nvPr/>
        </p:nvSpPr>
        <p:spPr>
          <a:xfrm>
            <a:off x="3923928" y="4633040"/>
            <a:ext cx="1213364" cy="151936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순서도: 대체 처리 51"/>
          <p:cNvSpPr/>
          <p:nvPr/>
        </p:nvSpPr>
        <p:spPr>
          <a:xfrm>
            <a:off x="415632" y="5917464"/>
            <a:ext cx="950506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spc="-300" dirty="0"/>
              <a:t>재정지원</a:t>
            </a:r>
            <a:r>
              <a:rPr lang="en-US" altLang="ko-KR" sz="3600" spc="-300" dirty="0"/>
              <a:t>-</a:t>
            </a:r>
            <a:r>
              <a:rPr lang="ko-KR" altLang="en-US" sz="3600" spc="-300" dirty="0"/>
              <a:t> 사업개발비지원</a:t>
            </a:r>
            <a:endParaRPr lang="ko-KR" altLang="en-US" spc="300" dirty="0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지원금 신청 내역을 입력하고 신청서를 제출 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6" name="내용 개체 틀 4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사업개발비지원</a:t>
            </a:r>
            <a:r>
              <a:rPr lang="en-US" altLang="ko-KR" dirty="0"/>
              <a:t>(</a:t>
            </a:r>
            <a:r>
              <a:rPr lang="ko-KR" altLang="en-US" dirty="0"/>
              <a:t>보조금신청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3" name="그룹 49"/>
          <p:cNvGrpSpPr/>
          <p:nvPr/>
        </p:nvGrpSpPr>
        <p:grpSpPr>
          <a:xfrm>
            <a:off x="216344" y="1300576"/>
            <a:ext cx="6720220" cy="5184576"/>
            <a:chOff x="216344" y="1300576"/>
            <a:chExt cx="6720220" cy="5184576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6403"/>
            <a:stretch>
              <a:fillRect/>
            </a:stretch>
          </p:blipFill>
          <p:spPr bwMode="auto">
            <a:xfrm>
              <a:off x="216344" y="1300576"/>
              <a:ext cx="6705385" cy="518457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3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213224"/>
              <a:ext cx="5100868" cy="4036491"/>
            </a:xfrm>
            <a:prstGeom prst="rect">
              <a:avLst/>
            </a:prstGeom>
          </p:spPr>
        </p:pic>
      </p:grpSp>
      <p:sp>
        <p:nvSpPr>
          <p:cNvPr id="52" name="순서도: 대체 처리 51"/>
          <p:cNvSpPr/>
          <p:nvPr/>
        </p:nvSpPr>
        <p:spPr>
          <a:xfrm>
            <a:off x="415632" y="5917464"/>
            <a:ext cx="950506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43056"/>
            <a:ext cx="4392488" cy="4242096"/>
          </a:xfrm>
          <a:prstGeom prst="rect">
            <a:avLst/>
          </a:prstGeom>
        </p:spPr>
      </p:pic>
      <p:sp>
        <p:nvSpPr>
          <p:cNvPr id="14" name="순서도: 대체 처리 13"/>
          <p:cNvSpPr/>
          <p:nvPr/>
        </p:nvSpPr>
        <p:spPr>
          <a:xfrm>
            <a:off x="1979712" y="4171768"/>
            <a:ext cx="4392488" cy="2019911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" y="1799629"/>
            <a:ext cx="6691727" cy="33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사회보험료지원</a:t>
            </a:r>
          </a:p>
        </p:txBody>
      </p:sp>
      <p:grpSp>
        <p:nvGrpSpPr>
          <p:cNvPr id="3" name="그룹 13"/>
          <p:cNvGrpSpPr/>
          <p:nvPr/>
        </p:nvGrpSpPr>
        <p:grpSpPr>
          <a:xfrm>
            <a:off x="6572264" y="2996952"/>
            <a:ext cx="1355414" cy="559121"/>
            <a:chOff x="466095" y="3195171"/>
            <a:chExt cx="2161689" cy="593869"/>
          </a:xfrm>
        </p:grpSpPr>
        <p:grpSp>
          <p:nvGrpSpPr>
            <p:cNvPr id="4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6" name="모서리가 둥근 직사각형 5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5416" y="3327681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접수</a:t>
                </a:r>
                <a:endParaRPr lang="ko-KR" altLang="en-US" sz="1500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타원 4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4" name="그룹 38"/>
          <p:cNvGrpSpPr/>
          <p:nvPr/>
        </p:nvGrpSpPr>
        <p:grpSpPr>
          <a:xfrm>
            <a:off x="642147" y="2140890"/>
            <a:ext cx="1714512" cy="593869"/>
            <a:chOff x="466095" y="3195171"/>
            <a:chExt cx="2161689" cy="593869"/>
          </a:xfrm>
        </p:grpSpPr>
        <p:grpSp>
          <p:nvGrpSpPr>
            <p:cNvPr id="15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5415" y="3313162"/>
                <a:ext cx="20178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재정공모등록</a:t>
                </a:r>
                <a:endParaRPr lang="ko-KR" altLang="en-US" sz="1600" dirty="0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79808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타원 15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25" name="그룹 50"/>
          <p:cNvGrpSpPr/>
          <p:nvPr/>
        </p:nvGrpSpPr>
        <p:grpSpPr>
          <a:xfrm>
            <a:off x="3643306" y="2564904"/>
            <a:ext cx="1357322" cy="495458"/>
            <a:chOff x="466095" y="3195171"/>
            <a:chExt cx="2161689" cy="593869"/>
          </a:xfrm>
        </p:grpSpPr>
        <p:grpSp>
          <p:nvGrpSpPr>
            <p:cNvPr id="26" name="그룹 174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FF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5415" y="3327683"/>
                <a:ext cx="2017800" cy="38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지원신청</a:t>
                </a:r>
                <a:endParaRPr lang="ko-KR" altLang="en-US" sz="1500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7" name="타원 26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6" name="그룹 84"/>
          <p:cNvGrpSpPr/>
          <p:nvPr/>
        </p:nvGrpSpPr>
        <p:grpSpPr>
          <a:xfrm>
            <a:off x="6572264" y="3645024"/>
            <a:ext cx="1355414" cy="559121"/>
            <a:chOff x="466095" y="3195171"/>
            <a:chExt cx="2161689" cy="593869"/>
          </a:xfrm>
        </p:grpSpPr>
        <p:grpSp>
          <p:nvGrpSpPr>
            <p:cNvPr id="37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" name="모서리가 둥근 직사각형 40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25416" y="3327679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심사</a:t>
                </a:r>
                <a:endParaRPr lang="ko-KR" altLang="en-US" sz="1500" dirty="0"/>
              </a:p>
            </p:txBody>
          </p:sp>
          <p:sp>
            <p:nvSpPr>
              <p:cNvPr id="46" name="타원 45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47" name="그룹 95"/>
          <p:cNvGrpSpPr/>
          <p:nvPr/>
        </p:nvGrpSpPr>
        <p:grpSpPr>
          <a:xfrm>
            <a:off x="6572264" y="4337726"/>
            <a:ext cx="1355414" cy="559121"/>
            <a:chOff x="466095" y="3195171"/>
            <a:chExt cx="2161689" cy="593869"/>
          </a:xfrm>
        </p:grpSpPr>
        <p:grpSp>
          <p:nvGrpSpPr>
            <p:cNvPr id="48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50" name="모서리가 둥근 직사각형 49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1" name="모서리가 둥근 직사각형 50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53" name="타원 52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5416" y="3327678"/>
                <a:ext cx="2017800" cy="326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승인 </a:t>
                </a:r>
                <a:endParaRPr lang="ko-KR" altLang="en-US" sz="1400" dirty="0"/>
              </a:p>
            </p:txBody>
          </p:sp>
          <p:sp>
            <p:nvSpPr>
              <p:cNvPr id="57" name="타원 56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타원 48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58" name="그룹 177"/>
          <p:cNvGrpSpPr/>
          <p:nvPr/>
        </p:nvGrpSpPr>
        <p:grpSpPr>
          <a:xfrm>
            <a:off x="642115" y="1214422"/>
            <a:ext cx="1643074" cy="785818"/>
            <a:chOff x="745900" y="4729320"/>
            <a:chExt cx="3705224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직사각형 58"/>
            <p:cNvSpPr/>
            <p:nvPr/>
          </p:nvSpPr>
          <p:spPr>
            <a:xfrm>
              <a:off x="745900" y="4729320"/>
              <a:ext cx="3705224" cy="785818"/>
            </a:xfrm>
            <a:prstGeom prst="rect">
              <a:avLst/>
            </a:prstGeom>
            <a:solidFill>
              <a:srgbClr val="71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788545" y="476894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96D2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838513" y="4977659"/>
              <a:ext cx="34563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광역자치단체</a:t>
              </a:r>
              <a:endPara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 rot="5400000">
            <a:off x="177768" y="389334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rot="5400000">
            <a:off x="3106727" y="389334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hape 185"/>
          <p:cNvCxnSpPr>
            <a:endCxn id="29" idx="0"/>
          </p:cNvCxnSpPr>
          <p:nvPr/>
        </p:nvCxnSpPr>
        <p:spPr>
          <a:xfrm>
            <a:off x="2356659" y="2437825"/>
            <a:ext cx="1959542" cy="15569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hape 186"/>
          <p:cNvCxnSpPr>
            <a:endCxn id="6" idx="0"/>
          </p:cNvCxnSpPr>
          <p:nvPr/>
        </p:nvCxnSpPr>
        <p:spPr>
          <a:xfrm>
            <a:off x="5004048" y="2780928"/>
            <a:ext cx="2245923" cy="216024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hape 189"/>
          <p:cNvCxnSpPr/>
          <p:nvPr/>
        </p:nvCxnSpPr>
        <p:spPr>
          <a:xfrm rot="5400000">
            <a:off x="7159511" y="3585711"/>
            <a:ext cx="175163" cy="575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193"/>
          <p:cNvCxnSpPr/>
          <p:nvPr/>
        </p:nvCxnSpPr>
        <p:spPr>
          <a:xfrm rot="5400000">
            <a:off x="7172342" y="4281774"/>
            <a:ext cx="155259" cy="158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217"/>
          <p:cNvGrpSpPr/>
          <p:nvPr/>
        </p:nvGrpSpPr>
        <p:grpSpPr>
          <a:xfrm>
            <a:off x="3500430" y="1214422"/>
            <a:ext cx="1500198" cy="785818"/>
            <a:chOff x="4689661" y="3861049"/>
            <a:chExt cx="3699825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직사각형 68"/>
            <p:cNvSpPr/>
            <p:nvPr/>
          </p:nvSpPr>
          <p:spPr>
            <a:xfrm>
              <a:off x="4689661" y="3861049"/>
              <a:ext cx="3699825" cy="785818"/>
            </a:xfrm>
            <a:prstGeom prst="rect">
              <a:avLst/>
            </a:pr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4726908" y="3900674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FFE029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812444" y="4109388"/>
              <a:ext cx="34563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신청기업</a:t>
              </a:r>
              <a:endParaRPr lang="en-US" altLang="ko-KR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그룹 221"/>
          <p:cNvGrpSpPr/>
          <p:nvPr/>
        </p:nvGrpSpPr>
        <p:grpSpPr>
          <a:xfrm>
            <a:off x="6500826" y="1214422"/>
            <a:ext cx="1643074" cy="785818"/>
            <a:chOff x="2857488" y="2000240"/>
            <a:chExt cx="3702836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직사각형 72"/>
            <p:cNvSpPr/>
            <p:nvPr/>
          </p:nvSpPr>
          <p:spPr>
            <a:xfrm>
              <a:off x="2857488" y="2000240"/>
              <a:ext cx="3702836" cy="78581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2900126" y="203986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950093" y="2159985"/>
              <a:ext cx="34563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기초자치단체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/>
              <a:t>재정지원</a:t>
            </a:r>
            <a:r>
              <a:rPr lang="en-US" altLang="ko-KR" spc="-150" dirty="0"/>
              <a:t>-</a:t>
            </a:r>
            <a:r>
              <a:rPr lang="ko-KR" altLang="en-US" spc="-150" dirty="0"/>
              <a:t>공모 등록</a:t>
            </a:r>
            <a:r>
              <a:rPr lang="en-US" altLang="ko-KR" spc="-150" dirty="0"/>
              <a:t>(</a:t>
            </a:r>
            <a:r>
              <a:rPr lang="ko-KR" altLang="en-US" spc="-150" dirty="0"/>
              <a:t>사회보험료</a:t>
            </a:r>
            <a:r>
              <a:rPr lang="en-US" altLang="ko-KR" spc="-150" dirty="0"/>
              <a:t>)</a:t>
            </a:r>
            <a:endParaRPr lang="ko-KR" altLang="en-US" spc="-150" dirty="0"/>
          </a:p>
        </p:txBody>
      </p:sp>
      <p:grpSp>
        <p:nvGrpSpPr>
          <p:cNvPr id="108" name="그룹 107"/>
          <p:cNvGrpSpPr/>
          <p:nvPr/>
        </p:nvGrpSpPr>
        <p:grpSpPr>
          <a:xfrm>
            <a:off x="2508309" y="2276872"/>
            <a:ext cx="4607381" cy="1654886"/>
            <a:chOff x="2508309" y="2276872"/>
            <a:chExt cx="4607381" cy="1654886"/>
          </a:xfrm>
        </p:grpSpPr>
        <p:grpSp>
          <p:nvGrpSpPr>
            <p:cNvPr id="68" name="그룹 34"/>
            <p:cNvGrpSpPr/>
            <p:nvPr/>
          </p:nvGrpSpPr>
          <p:grpSpPr>
            <a:xfrm>
              <a:off x="5580112" y="2276872"/>
              <a:ext cx="1535578" cy="1563134"/>
              <a:chOff x="6804248" y="2060848"/>
              <a:chExt cx="1535578" cy="1563134"/>
            </a:xfrm>
          </p:grpSpPr>
          <p:grpSp>
            <p:nvGrpSpPr>
              <p:cNvPr id="72" name="그룹 187"/>
              <p:cNvGrpSpPr/>
              <p:nvPr/>
            </p:nvGrpSpPr>
            <p:grpSpPr>
              <a:xfrm>
                <a:off x="6804248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78" name="타원 77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7C2BD"/>
                    </a:gs>
                    <a:gs pos="49000">
                      <a:srgbClr val="F6F5F4"/>
                    </a:gs>
                    <a:gs pos="49000">
                      <a:srgbClr val="C7C2BD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78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타원 79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FFE02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1" name="자유형 80"/>
                <p:cNvSpPr/>
                <p:nvPr/>
              </p:nvSpPr>
              <p:spPr>
                <a:xfrm>
                  <a:off x="2984709" y="1747526"/>
                  <a:ext cx="780509" cy="732956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2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83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84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85" name="타원 84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FFBC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FFBC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6959952" y="2519347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재정신청 시작</a:t>
                </a:r>
                <a:endPara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타원 76"/>
              <p:cNvSpPr/>
              <p:nvPr/>
            </p:nvSpPr>
            <p:spPr>
              <a:xfrm flipH="1">
                <a:off x="707958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6" name="그룹 55"/>
            <p:cNvGrpSpPr/>
            <p:nvPr/>
          </p:nvGrpSpPr>
          <p:grpSpPr>
            <a:xfrm>
              <a:off x="3794162" y="2348310"/>
              <a:ext cx="1643074" cy="1428760"/>
              <a:chOff x="3274641" y="1714488"/>
              <a:chExt cx="1955599" cy="1643074"/>
            </a:xfrm>
          </p:grpSpPr>
          <p:sp>
            <p:nvSpPr>
              <p:cNvPr id="87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9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2" name="타원 91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343385" y="2390305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재정공모등록</a:t>
                </a:r>
                <a:endParaRPr lang="ko-KR" altLang="en-US" sz="1200" dirty="0"/>
              </a:p>
            </p:txBody>
          </p:sp>
          <p:sp>
            <p:nvSpPr>
              <p:cNvPr id="94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5" name="그룹 81"/>
            <p:cNvGrpSpPr/>
            <p:nvPr/>
          </p:nvGrpSpPr>
          <p:grpSpPr>
            <a:xfrm>
              <a:off x="2508309" y="2406068"/>
              <a:ext cx="1071539" cy="1525690"/>
              <a:chOff x="285750" y="2258059"/>
              <a:chExt cx="2126791" cy="3125260"/>
            </a:xfrm>
          </p:grpSpPr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98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1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2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69271" y="2602948"/>
                <a:ext cx="1559692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광역자지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단체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5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06" name="타원 105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107" name="타원 106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사회보험료지원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사회보험료 지원을 원하는 인증사회적 기업은 재정지원 공모기간 내에 사업 신청서를 제출하여야 하며</a:t>
            </a:r>
            <a:r>
              <a:rPr lang="en-US" altLang="ko-KR" dirty="0"/>
              <a:t>, </a:t>
            </a:r>
            <a:r>
              <a:rPr lang="ko-KR" altLang="en-US" dirty="0"/>
              <a:t>관련 </a:t>
            </a:r>
            <a:r>
              <a:rPr lang="ko-KR" altLang="en-US" dirty="0" smtClean="0"/>
              <a:t>첨부파일은 </a:t>
            </a:r>
            <a:r>
              <a:rPr lang="en-US" altLang="ko-KR" dirty="0"/>
              <a:t>PDF</a:t>
            </a:r>
            <a:r>
              <a:rPr lang="ko-KR" altLang="en-US" dirty="0"/>
              <a:t>만 가능합니다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사회보험료지원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75" name="그룹 74"/>
          <p:cNvGrpSpPr/>
          <p:nvPr/>
        </p:nvGrpSpPr>
        <p:grpSpPr>
          <a:xfrm>
            <a:off x="1371832" y="1076982"/>
            <a:ext cx="4464496" cy="1546820"/>
            <a:chOff x="357158" y="1628800"/>
            <a:chExt cx="4742308" cy="1643074"/>
          </a:xfrm>
        </p:grpSpPr>
        <p:grpSp>
          <p:nvGrpSpPr>
            <p:cNvPr id="41" name="그룹 30"/>
            <p:cNvGrpSpPr/>
            <p:nvPr/>
          </p:nvGrpSpPr>
          <p:grpSpPr>
            <a:xfrm>
              <a:off x="357158" y="1714488"/>
              <a:ext cx="1116031" cy="1525691"/>
              <a:chOff x="573460" y="1954932"/>
              <a:chExt cx="2816224" cy="4138364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그룹 56"/>
            <p:cNvGrpSpPr/>
            <p:nvPr/>
          </p:nvGrpSpPr>
          <p:grpSpPr>
            <a:xfrm>
              <a:off x="1619672" y="1628800"/>
              <a:ext cx="1955599" cy="1643074"/>
              <a:chOff x="1928794" y="1714488"/>
              <a:chExt cx="1955599" cy="1643074"/>
            </a:xfrm>
          </p:grpSpPr>
          <p:sp>
            <p:nvSpPr>
              <p:cNvPr id="52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7" name="타원 56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70962" y="2383148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사업신청서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 rot="16200000">
                <a:off x="2104808" y="2077983"/>
                <a:ext cx="66730" cy="6495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63" name="그룹 69"/>
            <p:cNvGrpSpPr/>
            <p:nvPr/>
          </p:nvGrpSpPr>
          <p:grpSpPr>
            <a:xfrm>
              <a:off x="3563888" y="1700808"/>
              <a:ext cx="1535578" cy="1563134"/>
              <a:chOff x="3804211" y="2060848"/>
              <a:chExt cx="1535578" cy="1563134"/>
            </a:xfrm>
          </p:grpSpPr>
          <p:grpSp>
            <p:nvGrpSpPr>
              <p:cNvPr id="64" name="그룹 70"/>
              <p:cNvGrpSpPr/>
              <p:nvPr/>
            </p:nvGrpSpPr>
            <p:grpSpPr>
              <a:xfrm>
                <a:off x="3804211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67" name="타원 66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1C6BE"/>
                    </a:gs>
                    <a:gs pos="49000">
                      <a:srgbClr val="F5F6F4"/>
                    </a:gs>
                    <a:gs pos="49000">
                      <a:srgbClr val="C1C6BE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68" name="타원 67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타원 68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96D200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0" name="자유형 69"/>
                <p:cNvSpPr/>
                <p:nvPr/>
              </p:nvSpPr>
              <p:spPr>
                <a:xfrm>
                  <a:off x="2984710" y="1692941"/>
                  <a:ext cx="765270" cy="787541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71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2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3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74" name="타원 73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719E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719E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3956969" y="2519956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신청서</a:t>
                </a:r>
                <a:endParaRPr lang="en-US" altLang="ko-KR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제출</a:t>
                </a:r>
                <a:endParaRPr lang="en-US" altLang="ko-KR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44" y="2707185"/>
            <a:ext cx="4547016" cy="412877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사회보험료지원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재정지원 </a:t>
            </a:r>
            <a:r>
              <a:rPr lang="en-US" altLang="ko-KR" dirty="0"/>
              <a:t>&gt; </a:t>
            </a:r>
            <a:r>
              <a:rPr lang="ko-KR" altLang="en-US" dirty="0"/>
              <a:t>사회보험료 신청조회</a:t>
            </a:r>
            <a:endParaRPr lang="en-US" altLang="ko-KR" dirty="0"/>
          </a:p>
          <a:p>
            <a:r>
              <a:rPr lang="ko-KR" altLang="en-US" dirty="0"/>
              <a:t>현재 신청 가능한 사회보험료 공모에 </a:t>
            </a:r>
            <a:r>
              <a:rPr lang="en-US" altLang="ko-KR" dirty="0"/>
              <a:t>[</a:t>
            </a:r>
            <a:r>
              <a:rPr lang="ko-KR" altLang="en-US" dirty="0"/>
              <a:t>신청하기</a:t>
            </a:r>
            <a:r>
              <a:rPr lang="en-US" altLang="ko-KR" dirty="0"/>
              <a:t>]</a:t>
            </a:r>
            <a:r>
              <a:rPr lang="ko-KR" altLang="en-US" dirty="0"/>
              <a:t>를 클릭합니다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사회보험료지원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75" y="1340768"/>
            <a:ext cx="6349365" cy="49506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247" y="2208208"/>
            <a:ext cx="4622969" cy="4101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204864"/>
            <a:ext cx="4382387" cy="39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모서리가 둥근 직사각형 58"/>
          <p:cNvSpPr/>
          <p:nvPr/>
        </p:nvSpPr>
        <p:spPr>
          <a:xfrm>
            <a:off x="5724128" y="4178060"/>
            <a:ext cx="411497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순서도: 대체 처리 60"/>
          <p:cNvSpPr/>
          <p:nvPr/>
        </p:nvSpPr>
        <p:spPr>
          <a:xfrm>
            <a:off x="633328" y="6041384"/>
            <a:ext cx="950506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5" y="1799630"/>
            <a:ext cx="6349365" cy="32242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사회보험료지원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업종코드</a:t>
            </a:r>
            <a:r>
              <a:rPr lang="en-US" altLang="ko-KR" dirty="0"/>
              <a:t>,</a:t>
            </a:r>
            <a:r>
              <a:rPr lang="ko-KR" altLang="en-US" dirty="0"/>
              <a:t>근로자수</a:t>
            </a:r>
            <a:r>
              <a:rPr lang="en-US" altLang="ko-KR" dirty="0"/>
              <a:t>,</a:t>
            </a:r>
            <a:r>
              <a:rPr lang="ko-KR" altLang="en-US" dirty="0"/>
              <a:t>계좌정보</a:t>
            </a:r>
            <a:r>
              <a:rPr lang="en-US" altLang="ko-KR" dirty="0"/>
              <a:t>,</a:t>
            </a:r>
            <a:r>
              <a:rPr lang="ko-KR" altLang="en-US" dirty="0"/>
              <a:t>사회보험료 신청 금액</a:t>
            </a:r>
            <a:r>
              <a:rPr lang="en-US" altLang="ko-KR" dirty="0"/>
              <a:t>, </a:t>
            </a:r>
            <a:r>
              <a:rPr lang="ko-KR" altLang="en-US" dirty="0"/>
              <a:t>관련 첨부파일을 첨부하여 신청서를 제출합니다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월별 납부 내역서 화면</a:t>
            </a:r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사회보험료지원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75" y="1340768"/>
            <a:ext cx="6349365" cy="49506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247" y="2198160"/>
            <a:ext cx="4766985" cy="4101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1" name="순서도: 대체 처리 60"/>
          <p:cNvSpPr/>
          <p:nvPr/>
        </p:nvSpPr>
        <p:spPr>
          <a:xfrm>
            <a:off x="633328" y="6041384"/>
            <a:ext cx="950506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5" y="1799630"/>
            <a:ext cx="6349365" cy="32242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47" y="2219049"/>
            <a:ext cx="3398833" cy="31376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0031"/>
            <a:ext cx="3566033" cy="31707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17" y="5013176"/>
            <a:ext cx="3491846" cy="11694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순서도: 대체 처리 13"/>
          <p:cNvSpPr/>
          <p:nvPr/>
        </p:nvSpPr>
        <p:spPr>
          <a:xfrm>
            <a:off x="1893247" y="2216825"/>
            <a:ext cx="662529" cy="18000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사회보험료지원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월별 납부 내역서 </a:t>
            </a:r>
            <a:r>
              <a:rPr lang="ko-KR" altLang="en-US" dirty="0" smtClean="0"/>
              <a:t>화면</a:t>
            </a:r>
            <a:endParaRPr lang="ko-KR" altLang="en-US" dirty="0"/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사회보험료지원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75" y="1340768"/>
            <a:ext cx="6349365" cy="49506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247" y="2198160"/>
            <a:ext cx="4766985" cy="4101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1" name="순서도: 대체 처리 60"/>
          <p:cNvSpPr/>
          <p:nvPr/>
        </p:nvSpPr>
        <p:spPr>
          <a:xfrm>
            <a:off x="633328" y="6041384"/>
            <a:ext cx="950506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5" y="1799630"/>
            <a:ext cx="6349365" cy="3224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80" y="2214786"/>
            <a:ext cx="4626233" cy="3446462"/>
          </a:xfrm>
          <a:prstGeom prst="rect">
            <a:avLst/>
          </a:prstGeom>
        </p:spPr>
      </p:pic>
      <p:sp>
        <p:nvSpPr>
          <p:cNvPr id="13" name="순서도: 대체 처리 12"/>
          <p:cNvSpPr/>
          <p:nvPr/>
        </p:nvSpPr>
        <p:spPr>
          <a:xfrm>
            <a:off x="2661036" y="2223099"/>
            <a:ext cx="720000" cy="21600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35049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재정지원</a:t>
            </a:r>
            <a:r>
              <a:rPr lang="en-US" altLang="ko-KR" dirty="0"/>
              <a:t>-</a:t>
            </a:r>
            <a:r>
              <a:rPr lang="ko-KR" altLang="en-US" dirty="0"/>
              <a:t>사회보험료지원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종전 재정지원 사업 참여여부</a:t>
            </a:r>
            <a:endParaRPr lang="ko-KR" altLang="en-US" dirty="0"/>
          </a:p>
        </p:txBody>
      </p:sp>
      <p:sp>
        <p:nvSpPr>
          <p:cNvPr id="39" name="내용 개체 틀 3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사회보험료지원</a:t>
            </a:r>
            <a:r>
              <a:rPr lang="en-US" altLang="ko-KR" dirty="0"/>
              <a:t>(</a:t>
            </a:r>
            <a:r>
              <a:rPr lang="ko-KR" altLang="en-US" dirty="0"/>
              <a:t>신청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75" y="1340768"/>
            <a:ext cx="6349365" cy="49506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247" y="2198160"/>
            <a:ext cx="4766985" cy="41011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1" name="순서도: 대체 처리 60"/>
          <p:cNvSpPr/>
          <p:nvPr/>
        </p:nvSpPr>
        <p:spPr>
          <a:xfrm>
            <a:off x="633328" y="6041384"/>
            <a:ext cx="950506" cy="216024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5" y="1799630"/>
            <a:ext cx="6349365" cy="32242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0" y="2223099"/>
            <a:ext cx="4470640" cy="3994478"/>
          </a:xfrm>
          <a:prstGeom prst="rect">
            <a:avLst/>
          </a:prstGeom>
        </p:spPr>
      </p:pic>
      <p:sp>
        <p:nvSpPr>
          <p:cNvPr id="11" name="순서도: 대체 처리 10"/>
          <p:cNvSpPr/>
          <p:nvPr/>
        </p:nvSpPr>
        <p:spPr>
          <a:xfrm>
            <a:off x="3213245" y="2231411"/>
            <a:ext cx="1008000" cy="21600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069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>
            <a:grpSpLocks noChangeAspect="1"/>
          </p:cNvGrpSpPr>
          <p:nvPr/>
        </p:nvGrpSpPr>
        <p:grpSpPr>
          <a:xfrm>
            <a:off x="238166" y="2564903"/>
            <a:ext cx="8654314" cy="961098"/>
            <a:chOff x="827584" y="3645024"/>
            <a:chExt cx="7776864" cy="863654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187624" y="3860606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59"/>
            <p:cNvGrpSpPr/>
            <p:nvPr/>
          </p:nvGrpSpPr>
          <p:grpSpPr>
            <a:xfrm>
              <a:off x="827584" y="3645024"/>
              <a:ext cx="7776864" cy="497481"/>
              <a:chOff x="2118696" y="1636018"/>
              <a:chExt cx="6485752" cy="414889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2883618" y="3726701"/>
              <a:ext cx="3479801" cy="33188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회원가입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03400" y="4149080"/>
              <a:ext cx="5840236" cy="29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endParaRPr>
            </a:p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itchFamily="34" charset="0"/>
                </a:rPr>
                <a:t>통합 정보시스템 가입 절차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167528" y="3779145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03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3568" y="6329416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www.seis.or.kr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150" dirty="0"/>
              <a:t>재정지원</a:t>
            </a:r>
            <a:r>
              <a:rPr lang="en-US" altLang="ko-KR" spc="-150" dirty="0"/>
              <a:t>-</a:t>
            </a:r>
            <a:r>
              <a:rPr lang="ko-KR" altLang="en-US" spc="-150" dirty="0"/>
              <a:t>사회보험료</a:t>
            </a:r>
            <a:r>
              <a:rPr lang="en-US" altLang="ko-KR" spc="-150" dirty="0"/>
              <a:t>(</a:t>
            </a:r>
            <a:r>
              <a:rPr lang="ko-KR" altLang="en-US" spc="-150" dirty="0"/>
              <a:t>접수 심사</a:t>
            </a:r>
            <a:r>
              <a:rPr lang="en-US" altLang="ko-KR" spc="-150" dirty="0"/>
              <a:t>)</a:t>
            </a:r>
            <a:endParaRPr lang="ko-KR" altLang="en-US" spc="-150" dirty="0"/>
          </a:p>
        </p:txBody>
      </p:sp>
      <p:grpSp>
        <p:nvGrpSpPr>
          <p:cNvPr id="72" name="그룹 71"/>
          <p:cNvGrpSpPr/>
          <p:nvPr/>
        </p:nvGrpSpPr>
        <p:grpSpPr>
          <a:xfrm>
            <a:off x="530828" y="2348880"/>
            <a:ext cx="8179277" cy="1643074"/>
            <a:chOff x="530828" y="2348880"/>
            <a:chExt cx="8179277" cy="1643074"/>
          </a:xfrm>
        </p:grpSpPr>
        <p:grpSp>
          <p:nvGrpSpPr>
            <p:cNvPr id="12" name="그룹 54"/>
            <p:cNvGrpSpPr/>
            <p:nvPr/>
          </p:nvGrpSpPr>
          <p:grpSpPr>
            <a:xfrm>
              <a:off x="5076056" y="2348880"/>
              <a:ext cx="1955599" cy="1643074"/>
              <a:chOff x="4902417" y="1714488"/>
              <a:chExt cx="1955599" cy="1643074"/>
            </a:xfrm>
          </p:grpSpPr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8" name="타원 17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491090" y="2387910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지원여부결정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21" name="그룹 55"/>
            <p:cNvGrpSpPr/>
            <p:nvPr/>
          </p:nvGrpSpPr>
          <p:grpSpPr>
            <a:xfrm>
              <a:off x="3504420" y="2348880"/>
              <a:ext cx="1955599" cy="1643074"/>
              <a:chOff x="3274641" y="1714488"/>
              <a:chExt cx="1955599" cy="1643074"/>
            </a:xfrm>
          </p:grpSpPr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7" name="타원 26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01480" y="2387910"/>
                <a:ext cx="1229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심사진행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30" name="그룹 56"/>
            <p:cNvGrpSpPr/>
            <p:nvPr/>
          </p:nvGrpSpPr>
          <p:grpSpPr>
            <a:xfrm>
              <a:off x="1861346" y="2348880"/>
              <a:ext cx="1955599" cy="1643074"/>
              <a:chOff x="1928794" y="1714488"/>
              <a:chExt cx="1955599" cy="1643074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6" name="타원 35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70962" y="2383148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신청접수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40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43" name="타원 42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44" name="타원 43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45" name="그룹 81"/>
            <p:cNvGrpSpPr/>
            <p:nvPr/>
          </p:nvGrpSpPr>
          <p:grpSpPr>
            <a:xfrm>
              <a:off x="530828" y="2466264"/>
              <a:ext cx="1071539" cy="1525690"/>
              <a:chOff x="285750" y="2258059"/>
              <a:chExt cx="2126791" cy="3125260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1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2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9271" y="2602948"/>
                <a:ext cx="1559692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단체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5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56" name="타원 55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57" name="타원 56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58" name="그룹 120"/>
            <p:cNvGrpSpPr/>
            <p:nvPr/>
          </p:nvGrpSpPr>
          <p:grpSpPr>
            <a:xfrm>
              <a:off x="7174531" y="2348880"/>
              <a:ext cx="1535574" cy="1563134"/>
              <a:chOff x="819010" y="2032899"/>
              <a:chExt cx="1535574" cy="1563134"/>
            </a:xfrm>
          </p:grpSpPr>
          <p:grpSp>
            <p:nvGrpSpPr>
              <p:cNvPr id="59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63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65" name="타원 64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6" name="타원 65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타원 66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8" name="자유형 67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9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70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71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64" name="타원 63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971600" y="2519694"/>
                <a:ext cx="12356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사회보험료지원승인</a:t>
                </a:r>
                <a:endPara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9553" y="2564904"/>
            <a:ext cx="8242208" cy="917734"/>
            <a:chOff x="827584" y="4680004"/>
            <a:chExt cx="7776864" cy="86592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187624" y="4897852"/>
              <a:ext cx="7200800" cy="64807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69"/>
            <p:cNvGrpSpPr/>
            <p:nvPr/>
          </p:nvGrpSpPr>
          <p:grpSpPr>
            <a:xfrm>
              <a:off x="827584" y="4680004"/>
              <a:ext cx="7776864" cy="497481"/>
              <a:chOff x="2118696" y="1636018"/>
              <a:chExt cx="6485752" cy="414889"/>
            </a:xfrm>
          </p:grpSpPr>
          <p:sp>
            <p:nvSpPr>
              <p:cNvPr id="10" name="모서리가 둥근 직사각형 9"/>
              <p:cNvSpPr/>
              <p:nvPr/>
            </p:nvSpPr>
            <p:spPr>
              <a:xfrm>
                <a:off x="2118696" y="1636018"/>
                <a:ext cx="6485752" cy="41488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241675" y="1801043"/>
                <a:ext cx="84839" cy="84839"/>
              </a:xfrm>
              <a:prstGeom prst="ellipse">
                <a:avLst/>
              </a:prstGeom>
              <a:gradFill>
                <a:gsLst>
                  <a:gs pos="0">
                    <a:srgbClr val="F0F0F0"/>
                  </a:gs>
                  <a:gs pos="100000">
                    <a:srgbClr val="F8F8F8"/>
                  </a:gs>
                </a:gsLst>
                <a:lin ang="5400000" scaled="0"/>
              </a:gradFill>
              <a:ln w="9525"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1000" sy="101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2883617" y="4785741"/>
              <a:ext cx="3479801" cy="34848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chemeClr val="bg1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지정관리</a:t>
              </a:r>
              <a:endParaRPr lang="en-US" altLang="ko-KR" sz="240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3400" y="5194067"/>
              <a:ext cx="5840236" cy="304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Arial" pitchFamily="34" charset="0"/>
                </a:rPr>
                <a:t>예비사회적기업 지정관리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167528" y="4824173"/>
              <a:ext cx="250064" cy="2308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FFFFFF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04</a:t>
              </a: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지정관리</a:t>
            </a:r>
          </a:p>
        </p:txBody>
      </p:sp>
      <p:grpSp>
        <p:nvGrpSpPr>
          <p:cNvPr id="4" name="그룹 13"/>
          <p:cNvGrpSpPr/>
          <p:nvPr/>
        </p:nvGrpSpPr>
        <p:grpSpPr>
          <a:xfrm>
            <a:off x="3786182" y="3347580"/>
            <a:ext cx="1355414" cy="559121"/>
            <a:chOff x="466095" y="3195171"/>
            <a:chExt cx="2161689" cy="593869"/>
          </a:xfrm>
        </p:grpSpPr>
        <p:grpSp>
          <p:nvGrpSpPr>
            <p:cNvPr id="5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" name="모서리가 둥근 직사각형 8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5416" y="3327681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접수</a:t>
                </a:r>
                <a:endParaRPr lang="ko-KR" altLang="en-US" sz="1500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타원 5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5" name="그룹 38"/>
          <p:cNvGrpSpPr/>
          <p:nvPr/>
        </p:nvGrpSpPr>
        <p:grpSpPr>
          <a:xfrm>
            <a:off x="142876" y="2335065"/>
            <a:ext cx="1714512" cy="593869"/>
            <a:chOff x="466095" y="3195171"/>
            <a:chExt cx="2161689" cy="593869"/>
          </a:xfrm>
        </p:grpSpPr>
        <p:grpSp>
          <p:nvGrpSpPr>
            <p:cNvPr id="16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18" name="모서리가 둥근 직사각형 17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" name="모서리가 둥근 직사각형 19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지정공모등록</a:t>
                </a:r>
                <a:endParaRPr lang="ko-KR" altLang="en-US" sz="1500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579808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26" name="그룹 50"/>
          <p:cNvGrpSpPr/>
          <p:nvPr/>
        </p:nvGrpSpPr>
        <p:grpSpPr>
          <a:xfrm>
            <a:off x="2214546" y="2835131"/>
            <a:ext cx="1357322" cy="495458"/>
            <a:chOff x="466095" y="3195171"/>
            <a:chExt cx="2161689" cy="593869"/>
          </a:xfrm>
        </p:grpSpPr>
        <p:grpSp>
          <p:nvGrpSpPr>
            <p:cNvPr id="27" name="그룹 174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FF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5415" y="3327681"/>
                <a:ext cx="2017800" cy="38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지정신청</a:t>
                </a:r>
                <a:endParaRPr lang="ko-KR" altLang="en-US" sz="1500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타원 27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37" name="그룹 84"/>
          <p:cNvGrpSpPr/>
          <p:nvPr/>
        </p:nvGrpSpPr>
        <p:grpSpPr>
          <a:xfrm>
            <a:off x="3786182" y="4049577"/>
            <a:ext cx="1355414" cy="559121"/>
            <a:chOff x="466095" y="3195171"/>
            <a:chExt cx="2161689" cy="593869"/>
          </a:xfrm>
        </p:grpSpPr>
        <p:grpSp>
          <p:nvGrpSpPr>
            <p:cNvPr id="38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1" name="모서리가 둥근 직사각형 40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43" name="타원 42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5416" y="3327679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검토보고서</a:t>
                </a:r>
                <a:endParaRPr lang="ko-KR" altLang="en-US" sz="1500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9" name="타원 38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48" name="그룹 95"/>
          <p:cNvGrpSpPr/>
          <p:nvPr/>
        </p:nvGrpSpPr>
        <p:grpSpPr>
          <a:xfrm>
            <a:off x="3786182" y="4763957"/>
            <a:ext cx="1355414" cy="559121"/>
            <a:chOff x="466095" y="3195171"/>
            <a:chExt cx="2161689" cy="593869"/>
          </a:xfrm>
        </p:grpSpPr>
        <p:grpSp>
          <p:nvGrpSpPr>
            <p:cNvPr id="49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51" name="모서리가 둥근 직사각형 50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3" name="모서리가 둥근 직사각형 52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타원 53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5416" y="3327679"/>
                <a:ext cx="2017800" cy="32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ko-KR" altLang="en-US" sz="1400" b="1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차심사</a:t>
                </a:r>
                <a:r>
                  <a:rPr lang="en-US" altLang="ko-KR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ko-KR" altLang="en-US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서류</a:t>
                </a:r>
                <a:r>
                  <a:rPr lang="en-US" altLang="ko-KR" sz="14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ko-KR" altLang="en-US" sz="1400"/>
              </a:p>
            </p:txBody>
          </p:sp>
          <p:sp>
            <p:nvSpPr>
              <p:cNvPr id="58" name="타원 57"/>
              <p:cNvSpPr/>
              <p:nvPr/>
            </p:nvSpPr>
            <p:spPr>
              <a:xfrm>
                <a:off x="579810" y="3410025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타원 49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59" name="그룹 106"/>
          <p:cNvGrpSpPr/>
          <p:nvPr/>
        </p:nvGrpSpPr>
        <p:grpSpPr>
          <a:xfrm>
            <a:off x="5786446" y="2335065"/>
            <a:ext cx="1428760" cy="593869"/>
            <a:chOff x="466095" y="3195171"/>
            <a:chExt cx="2161689" cy="593869"/>
          </a:xfrm>
        </p:grpSpPr>
        <p:grpSp>
          <p:nvGrpSpPr>
            <p:cNvPr id="60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62" name="모서리가 둥근 직사각형 61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63" name="모서리가 둥근 직사각형 62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심사진행</a:t>
                </a:r>
                <a:endParaRPr lang="ko-KR" altLang="en-US" sz="1500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타원 60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70" name="그룹 117"/>
          <p:cNvGrpSpPr/>
          <p:nvPr/>
        </p:nvGrpSpPr>
        <p:grpSpPr>
          <a:xfrm>
            <a:off x="5786446" y="3741460"/>
            <a:ext cx="1428760" cy="593869"/>
            <a:chOff x="466095" y="3195171"/>
            <a:chExt cx="2161689" cy="593869"/>
          </a:xfrm>
        </p:grpSpPr>
        <p:grpSp>
          <p:nvGrpSpPr>
            <p:cNvPr id="71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73" name="모서리가 둥근 직사각형 72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74" name="모서리가 둥근 직사각형 73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5" name="모서리가 둥근 직사각형 74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심사결과</a:t>
                </a:r>
                <a:endParaRPr lang="ko-KR" altLang="en-US" sz="1500"/>
              </a:p>
            </p:txBody>
          </p:sp>
          <p:sp>
            <p:nvSpPr>
              <p:cNvPr id="80" name="타원 79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2" name="타원 71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81" name="그룹 139"/>
          <p:cNvGrpSpPr/>
          <p:nvPr/>
        </p:nvGrpSpPr>
        <p:grpSpPr>
          <a:xfrm>
            <a:off x="5786446" y="5549775"/>
            <a:ext cx="1428760" cy="593869"/>
            <a:chOff x="466095" y="3195171"/>
            <a:chExt cx="2161689" cy="593869"/>
          </a:xfrm>
        </p:grpSpPr>
        <p:grpSp>
          <p:nvGrpSpPr>
            <p:cNvPr id="82" name="그룹 152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84" name="모서리가 둥근 직사각형 83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85" name="모서리가 둥근 직사각형 84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6" name="모서리가 둥근 직사각형 85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5415" y="3327681"/>
                <a:ext cx="20178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발급</a:t>
                </a:r>
                <a:endParaRPr lang="ko-KR" altLang="en-US" sz="1500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579809" y="3410024"/>
                <a:ext cx="94956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3" name="타원 82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92" name="그룹 150"/>
          <p:cNvGrpSpPr/>
          <p:nvPr/>
        </p:nvGrpSpPr>
        <p:grpSpPr>
          <a:xfrm>
            <a:off x="7715272" y="2918952"/>
            <a:ext cx="1214446" cy="559121"/>
            <a:chOff x="466095" y="3195171"/>
            <a:chExt cx="2161689" cy="593869"/>
          </a:xfrm>
        </p:grpSpPr>
        <p:grpSp>
          <p:nvGrpSpPr>
            <p:cNvPr id="93" name="그룹 43"/>
            <p:cNvGrpSpPr/>
            <p:nvPr/>
          </p:nvGrpSpPr>
          <p:grpSpPr>
            <a:xfrm>
              <a:off x="466095" y="3195171"/>
              <a:ext cx="2161689" cy="593869"/>
              <a:chOff x="466095" y="3212976"/>
              <a:chExt cx="2161689" cy="593869"/>
            </a:xfrm>
          </p:grpSpPr>
          <p:sp>
            <p:nvSpPr>
              <p:cNvPr id="95" name="모서리가 둥근 직사각형 94"/>
              <p:cNvSpPr/>
              <p:nvPr/>
            </p:nvSpPr>
            <p:spPr>
              <a:xfrm>
                <a:off x="466095" y="3212976"/>
                <a:ext cx="2161689" cy="593869"/>
              </a:xfrm>
              <a:prstGeom prst="roundRect">
                <a:avLst>
                  <a:gd name="adj" fmla="val 10251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metal">
                <a:bevelT w="2540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96" name="모서리가 둥근 직사각형 95"/>
              <p:cNvSpPr/>
              <p:nvPr/>
            </p:nvSpPr>
            <p:spPr>
              <a:xfrm>
                <a:off x="525948" y="3247270"/>
                <a:ext cx="2023616" cy="491550"/>
              </a:xfrm>
              <a:prstGeom prst="roundRect">
                <a:avLst>
                  <a:gd name="adj" fmla="val 15375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7" name="모서리가 둥근 직사각형 96"/>
              <p:cNvSpPr/>
              <p:nvPr/>
            </p:nvSpPr>
            <p:spPr>
              <a:xfrm>
                <a:off x="547036" y="3273893"/>
                <a:ext cx="1981443" cy="491550"/>
              </a:xfrm>
              <a:prstGeom prst="roundRect">
                <a:avLst>
                  <a:gd name="adj" fmla="val 7624"/>
                </a:avLst>
              </a:prstGeom>
              <a:gradFill>
                <a:gsLst>
                  <a:gs pos="50000">
                    <a:schemeClr val="bg1">
                      <a:alpha val="0"/>
                    </a:schemeClr>
                  </a:gs>
                  <a:gs pos="0">
                    <a:schemeClr val="bg1">
                      <a:alpha val="55000"/>
                    </a:schemeClr>
                  </a:gs>
                </a:gsLst>
                <a:lin ang="5400000" scaled="0"/>
              </a:gra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544924" y="3257552"/>
                <a:ext cx="1980000" cy="5684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25416" y="3327681"/>
                <a:ext cx="2017800" cy="34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5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ko-KR" altLang="en-US" sz="1500" b="1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차심사</a:t>
                </a:r>
                <a:endParaRPr lang="ko-KR" altLang="en-US" sz="1500"/>
              </a:p>
            </p:txBody>
          </p:sp>
          <p:sp>
            <p:nvSpPr>
              <p:cNvPr id="102" name="타원 101"/>
              <p:cNvSpPr/>
              <p:nvPr/>
            </p:nvSpPr>
            <p:spPr>
              <a:xfrm>
                <a:off x="579809" y="3410025"/>
                <a:ext cx="94957" cy="949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타원 93"/>
            <p:cNvSpPr/>
            <p:nvPr/>
          </p:nvSpPr>
          <p:spPr>
            <a:xfrm>
              <a:off x="534790" y="3261174"/>
              <a:ext cx="32400" cy="4915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/>
            </a:p>
          </p:txBody>
        </p:sp>
      </p:grpSp>
      <p:grpSp>
        <p:nvGrpSpPr>
          <p:cNvPr id="103" name="그룹 177"/>
          <p:cNvGrpSpPr/>
          <p:nvPr/>
        </p:nvGrpSpPr>
        <p:grpSpPr>
          <a:xfrm>
            <a:off x="142844" y="1214422"/>
            <a:ext cx="1643074" cy="785818"/>
            <a:chOff x="745900" y="4729320"/>
            <a:chExt cx="3705224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직사각형 103"/>
            <p:cNvSpPr/>
            <p:nvPr/>
          </p:nvSpPr>
          <p:spPr>
            <a:xfrm>
              <a:off x="745900" y="4729320"/>
              <a:ext cx="3705224" cy="785818"/>
            </a:xfrm>
            <a:prstGeom prst="rect">
              <a:avLst/>
            </a:prstGeom>
            <a:solidFill>
              <a:srgbClr val="71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788545" y="476894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96D2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838513" y="4977659"/>
              <a:ext cx="34563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광역자치단체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7" name="직선 연결선 106"/>
          <p:cNvCxnSpPr/>
          <p:nvPr/>
        </p:nvCxnSpPr>
        <p:spPr>
          <a:xfrm rot="5400000">
            <a:off x="-678693" y="389334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rot="5400000">
            <a:off x="965175" y="389334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 rot="5400000">
            <a:off x="2749537" y="389334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rot="5400000">
            <a:off x="4679951" y="3893347"/>
            <a:ext cx="53578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hape 110"/>
          <p:cNvCxnSpPr/>
          <p:nvPr/>
        </p:nvCxnSpPr>
        <p:spPr>
          <a:xfrm>
            <a:off x="1857388" y="2632000"/>
            <a:ext cx="1035819" cy="203131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hape 111"/>
          <p:cNvCxnSpPr/>
          <p:nvPr/>
        </p:nvCxnSpPr>
        <p:spPr>
          <a:xfrm>
            <a:off x="3571868" y="3082860"/>
            <a:ext cx="892021" cy="26472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hape 189"/>
          <p:cNvCxnSpPr/>
          <p:nvPr/>
        </p:nvCxnSpPr>
        <p:spPr>
          <a:xfrm rot="5400000">
            <a:off x="4373429" y="3991403"/>
            <a:ext cx="175163" cy="575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193"/>
          <p:cNvCxnSpPr/>
          <p:nvPr/>
        </p:nvCxnSpPr>
        <p:spPr>
          <a:xfrm rot="5400000">
            <a:off x="4386260" y="4686327"/>
            <a:ext cx="155259" cy="1588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hape 196"/>
          <p:cNvCxnSpPr/>
          <p:nvPr/>
        </p:nvCxnSpPr>
        <p:spPr>
          <a:xfrm flipV="1">
            <a:off x="5141596" y="2632000"/>
            <a:ext cx="644850" cy="2411518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hape 189"/>
          <p:cNvCxnSpPr/>
          <p:nvPr/>
        </p:nvCxnSpPr>
        <p:spPr>
          <a:xfrm>
            <a:off x="7215206" y="2632000"/>
            <a:ext cx="500066" cy="566513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hape 189"/>
          <p:cNvCxnSpPr/>
          <p:nvPr/>
        </p:nvCxnSpPr>
        <p:spPr>
          <a:xfrm rot="5400000">
            <a:off x="7488690" y="3204590"/>
            <a:ext cx="560322" cy="1107289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hape 189"/>
          <p:cNvCxnSpPr/>
          <p:nvPr/>
        </p:nvCxnSpPr>
        <p:spPr>
          <a:xfrm rot="5400000">
            <a:off x="5893603" y="4942552"/>
            <a:ext cx="1214446" cy="1588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9" name="그룹 217"/>
          <p:cNvGrpSpPr/>
          <p:nvPr/>
        </p:nvGrpSpPr>
        <p:grpSpPr>
          <a:xfrm>
            <a:off x="2071670" y="1214422"/>
            <a:ext cx="1500198" cy="785818"/>
            <a:chOff x="4689661" y="3861049"/>
            <a:chExt cx="3699825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직사각형 119"/>
            <p:cNvSpPr/>
            <p:nvPr/>
          </p:nvSpPr>
          <p:spPr>
            <a:xfrm>
              <a:off x="4689661" y="3861049"/>
              <a:ext cx="3699825" cy="785818"/>
            </a:xfrm>
            <a:prstGeom prst="rect">
              <a:avLst/>
            </a:prstGeom>
            <a:solidFill>
              <a:srgbClr val="FFB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직사각형 120"/>
            <p:cNvSpPr/>
            <p:nvPr/>
          </p:nvSpPr>
          <p:spPr>
            <a:xfrm>
              <a:off x="4726908" y="3900674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FFE029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4812444" y="4109388"/>
              <a:ext cx="34563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신청기업</a:t>
              </a:r>
              <a:endParaRPr lang="en-US" altLang="ko-KR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그룹 221"/>
          <p:cNvGrpSpPr/>
          <p:nvPr/>
        </p:nvGrpSpPr>
        <p:grpSpPr>
          <a:xfrm>
            <a:off x="3714744" y="1214421"/>
            <a:ext cx="1643074" cy="944576"/>
            <a:chOff x="2857488" y="2000239"/>
            <a:chExt cx="3702836" cy="944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직사각형 123"/>
            <p:cNvSpPr/>
            <p:nvPr/>
          </p:nvSpPr>
          <p:spPr>
            <a:xfrm>
              <a:off x="2857488" y="2000239"/>
              <a:ext cx="3702836" cy="94089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직사각형 124"/>
            <p:cNvSpPr/>
            <p:nvPr/>
          </p:nvSpPr>
          <p:spPr>
            <a:xfrm>
              <a:off x="2900126" y="203986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직사각형 125"/>
            <p:cNvSpPr/>
            <p:nvPr/>
          </p:nvSpPr>
          <p:spPr>
            <a:xfrm>
              <a:off x="2950093" y="2159985"/>
              <a:ext cx="345638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기초자치단체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ko-KR" altLang="en-US" sz="1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지원기관</a:t>
              </a:r>
              <a:r>
                <a:rPr lang="en-US" altLang="ko-KR" sz="1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ko-KR" altLang="en-US" sz="1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지방관서</a:t>
              </a:r>
              <a:r>
                <a:rPr lang="en-US" altLang="ko-KR" sz="1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" name="그룹 222"/>
          <p:cNvGrpSpPr/>
          <p:nvPr/>
        </p:nvGrpSpPr>
        <p:grpSpPr>
          <a:xfrm>
            <a:off x="5572132" y="1214422"/>
            <a:ext cx="1643074" cy="785818"/>
            <a:chOff x="745900" y="4729320"/>
            <a:chExt cx="3705224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" name="직사각형 127"/>
            <p:cNvSpPr/>
            <p:nvPr/>
          </p:nvSpPr>
          <p:spPr>
            <a:xfrm>
              <a:off x="745900" y="4729320"/>
              <a:ext cx="3705224" cy="785818"/>
            </a:xfrm>
            <a:prstGeom prst="rect">
              <a:avLst/>
            </a:prstGeom>
            <a:solidFill>
              <a:srgbClr val="719E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788545" y="476894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96D20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838513" y="4977659"/>
              <a:ext cx="345638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광역자치단체</a:t>
              </a:r>
              <a:endParaRPr lang="en-US" altLang="ko-K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1" name="그룹 226"/>
          <p:cNvGrpSpPr/>
          <p:nvPr/>
        </p:nvGrpSpPr>
        <p:grpSpPr>
          <a:xfrm>
            <a:off x="7429520" y="1214422"/>
            <a:ext cx="1643074" cy="785818"/>
            <a:chOff x="2857488" y="2000240"/>
            <a:chExt cx="3702836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2" name="직사각형 131"/>
            <p:cNvSpPr/>
            <p:nvPr/>
          </p:nvSpPr>
          <p:spPr>
            <a:xfrm>
              <a:off x="2857488" y="2000240"/>
              <a:ext cx="3702836" cy="78581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2900126" y="2039865"/>
              <a:ext cx="3624127" cy="396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2950093" y="2233339"/>
              <a:ext cx="345638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심사위원</a:t>
              </a:r>
              <a:endParaRPr lang="en-US" altLang="ko-KR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지정관리 </a:t>
            </a:r>
            <a:r>
              <a:rPr lang="en-US" altLang="ko-KR" dirty="0"/>
              <a:t>- </a:t>
            </a:r>
            <a:r>
              <a:rPr lang="ko-KR" altLang="en-US" dirty="0"/>
              <a:t>공모등록</a:t>
            </a:r>
            <a:r>
              <a:rPr lang="en-US" altLang="ko-KR" dirty="0"/>
              <a:t>(</a:t>
            </a:r>
            <a:r>
              <a:rPr lang="ko-KR" altLang="en-US" dirty="0"/>
              <a:t>지정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pSp>
        <p:nvGrpSpPr>
          <p:cNvPr id="162" name="그룹 161"/>
          <p:cNvGrpSpPr/>
          <p:nvPr/>
        </p:nvGrpSpPr>
        <p:grpSpPr>
          <a:xfrm>
            <a:off x="2148238" y="2492896"/>
            <a:ext cx="4607412" cy="1694919"/>
            <a:chOff x="2148238" y="2492896"/>
            <a:chExt cx="4607412" cy="1694919"/>
          </a:xfrm>
        </p:grpSpPr>
        <p:grpSp>
          <p:nvGrpSpPr>
            <p:cNvPr id="119" name="그룹 34"/>
            <p:cNvGrpSpPr/>
            <p:nvPr/>
          </p:nvGrpSpPr>
          <p:grpSpPr>
            <a:xfrm>
              <a:off x="5220072" y="2492896"/>
              <a:ext cx="1535578" cy="1563134"/>
              <a:chOff x="6804248" y="2060848"/>
              <a:chExt cx="1535578" cy="1563134"/>
            </a:xfrm>
          </p:grpSpPr>
          <p:grpSp>
            <p:nvGrpSpPr>
              <p:cNvPr id="123" name="그룹 187"/>
              <p:cNvGrpSpPr/>
              <p:nvPr/>
            </p:nvGrpSpPr>
            <p:grpSpPr>
              <a:xfrm>
                <a:off x="6804248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135" name="타원 134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7C2BD"/>
                    </a:gs>
                    <a:gs pos="49000">
                      <a:srgbClr val="F6F5F4"/>
                    </a:gs>
                    <a:gs pos="49000">
                      <a:srgbClr val="C7C2BD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36" name="타원 135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타원 136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FFE029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38" name="자유형 137"/>
                <p:cNvSpPr/>
                <p:nvPr/>
              </p:nvSpPr>
              <p:spPr>
                <a:xfrm>
                  <a:off x="2984709" y="1747526"/>
                  <a:ext cx="780509" cy="732956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39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0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1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BC00"/>
                    </a:gs>
                    <a:gs pos="100000">
                      <a:srgbClr val="FFE029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42" name="타원 141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FFBC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FFBC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6959952" y="2615870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지정신청 시작</a:t>
                </a:r>
                <a:endParaRPr lang="en-US" altLang="ko-KR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타원 130"/>
              <p:cNvSpPr/>
              <p:nvPr/>
            </p:nvSpPr>
            <p:spPr>
              <a:xfrm flipH="1">
                <a:off x="707958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43" name="그룹 55"/>
            <p:cNvGrpSpPr/>
            <p:nvPr/>
          </p:nvGrpSpPr>
          <p:grpSpPr>
            <a:xfrm>
              <a:off x="2148238" y="2707210"/>
              <a:ext cx="1148555" cy="1480605"/>
              <a:chOff x="573460" y="1954932"/>
              <a:chExt cx="2816224" cy="4138364"/>
            </a:xfrm>
          </p:grpSpPr>
          <p:sp>
            <p:nvSpPr>
              <p:cNvPr id="144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57000">
                    <a:srgbClr val="96D20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719E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923788" y="2439471"/>
                <a:ext cx="2101967" cy="111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광역자치단체담당자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3" name="그룹 55"/>
            <p:cNvGrpSpPr/>
            <p:nvPr/>
          </p:nvGrpSpPr>
          <p:grpSpPr>
            <a:xfrm>
              <a:off x="3434122" y="2564334"/>
              <a:ext cx="1643074" cy="1428760"/>
              <a:chOff x="3274641" y="1714488"/>
              <a:chExt cx="1955599" cy="1643074"/>
            </a:xfrm>
          </p:grpSpPr>
          <p:sp>
            <p:nvSpPr>
              <p:cNvPr id="154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5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6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7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8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59" name="타원 158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529719" y="2387910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지정 공모 등록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61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 err="1"/>
              <a:t>예비사회적기업</a:t>
            </a:r>
            <a:r>
              <a:rPr lang="ko-KR" altLang="en-US" sz="3200" spc="-300" dirty="0"/>
              <a:t> 지정신청</a:t>
            </a:r>
          </a:p>
        </p:txBody>
      </p:sp>
      <p:sp>
        <p:nvSpPr>
          <p:cNvPr id="35" name="텍스트 개체 틀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예비 사회적 기업 지정을 희망하는 기업은 지정 공모기간 내에 지정 신청서를 제출하여야 하며</a:t>
            </a:r>
            <a:r>
              <a:rPr lang="en-US" altLang="ko-KR" dirty="0"/>
              <a:t>, </a:t>
            </a:r>
            <a:r>
              <a:rPr lang="ko-KR" altLang="en-US" dirty="0"/>
              <a:t>관련 첨부 파일은 </a:t>
            </a:r>
            <a:r>
              <a:rPr lang="en-US" altLang="ko-KR" dirty="0"/>
              <a:t>PDF</a:t>
            </a:r>
            <a:r>
              <a:rPr lang="ko-KR" altLang="en-US" dirty="0"/>
              <a:t>만 가능합니다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74"/>
          <a:stretch>
            <a:fillRect/>
          </a:stretch>
        </p:blipFill>
        <p:spPr bwMode="auto">
          <a:xfrm>
            <a:off x="2483768" y="2924944"/>
            <a:ext cx="373761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" name="그룹 101"/>
          <p:cNvGrpSpPr/>
          <p:nvPr/>
        </p:nvGrpSpPr>
        <p:grpSpPr>
          <a:xfrm>
            <a:off x="251520" y="1196752"/>
            <a:ext cx="8393626" cy="1656754"/>
            <a:chOff x="357158" y="1700808"/>
            <a:chExt cx="8393626" cy="1656754"/>
          </a:xfrm>
        </p:grpSpPr>
        <p:grpSp>
          <p:nvGrpSpPr>
            <p:cNvPr id="38" name="그룹 40"/>
            <p:cNvGrpSpPr/>
            <p:nvPr/>
          </p:nvGrpSpPr>
          <p:grpSpPr>
            <a:xfrm>
              <a:off x="5500694" y="1714488"/>
              <a:ext cx="1714512" cy="1608566"/>
              <a:chOff x="4567400" y="1016259"/>
              <a:chExt cx="2908209" cy="2378234"/>
            </a:xfrm>
          </p:grpSpPr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567400" y="1016259"/>
                <a:ext cx="2908209" cy="23782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4623498" y="1062022"/>
                <a:ext cx="2798967" cy="2291135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5928500" y="2780904"/>
                <a:ext cx="750568" cy="522594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4647807" y="1612663"/>
                <a:ext cx="556546" cy="1147046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5218427" y="1125501"/>
                <a:ext cx="2142036" cy="1860071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 rot="2248181">
                <a:off x="5860019" y="1594239"/>
                <a:ext cx="1499068" cy="4571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405079" y="1861217"/>
                <a:ext cx="1828179" cy="68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종전 사업</a:t>
                </a:r>
                <a:endPara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참여 여부</a:t>
                </a:r>
                <a:endParaRPr lang="en-US" altLang="ko-K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46" name="그룹 29"/>
              <p:cNvGrpSpPr/>
              <p:nvPr/>
            </p:nvGrpSpPr>
            <p:grpSpPr>
              <a:xfrm rot="16200000">
                <a:off x="4656390" y="1347898"/>
                <a:ext cx="319782" cy="319782"/>
                <a:chOff x="4658414" y="2642922"/>
                <a:chExt cx="319782" cy="319782"/>
              </a:xfrm>
            </p:grpSpPr>
            <p:sp>
              <p:nvSpPr>
                <p:cNvPr id="48" name="타원 47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48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15743835">
                <a:off x="5934327" y="3158644"/>
                <a:ext cx="117654" cy="136176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0" name="그룹 54"/>
            <p:cNvGrpSpPr/>
            <p:nvPr/>
          </p:nvGrpSpPr>
          <p:grpSpPr>
            <a:xfrm>
              <a:off x="4214810" y="1714488"/>
              <a:ext cx="1955599" cy="1643074"/>
              <a:chOff x="4902417" y="1714488"/>
              <a:chExt cx="1955599" cy="1643074"/>
            </a:xfrm>
          </p:grpSpPr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6" name="타원 55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491090" y="2389043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사업운영현황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58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59" name="그룹 30"/>
            <p:cNvGrpSpPr/>
            <p:nvPr/>
          </p:nvGrpSpPr>
          <p:grpSpPr>
            <a:xfrm>
              <a:off x="357158" y="1714488"/>
              <a:ext cx="1116031" cy="1525691"/>
              <a:chOff x="573460" y="1954932"/>
              <a:chExt cx="2816224" cy="4138364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57000">
                    <a:srgbClr val="FFE029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FFBC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5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FFB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6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33997" y="2577586"/>
                <a:ext cx="1982955" cy="66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>
                    <a:solidFill>
                      <a:srgbClr val="FFBC00"/>
                    </a:solidFill>
                    <a:latin typeface="Arial" pitchFamily="34" charset="0"/>
                    <a:cs typeface="Arial" pitchFamily="34" charset="0"/>
                  </a:rPr>
                  <a:t>신청기업</a:t>
                </a:r>
                <a:endParaRPr lang="en-US" altLang="ko-KR" sz="1000" b="1">
                  <a:solidFill>
                    <a:srgbClr val="FFBC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9" name="그룹 55"/>
            <p:cNvGrpSpPr/>
            <p:nvPr/>
          </p:nvGrpSpPr>
          <p:grpSpPr>
            <a:xfrm>
              <a:off x="2928926" y="1714488"/>
              <a:ext cx="1955599" cy="1643074"/>
              <a:chOff x="3274641" y="1714488"/>
              <a:chExt cx="1955599" cy="1643074"/>
            </a:xfrm>
          </p:grpSpPr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2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5" name="타원 74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930202" y="2387910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신청기업현황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78" name="그룹 56"/>
            <p:cNvGrpSpPr/>
            <p:nvPr/>
          </p:nvGrpSpPr>
          <p:grpSpPr>
            <a:xfrm>
              <a:off x="1714480" y="1714488"/>
              <a:ext cx="1955599" cy="1643074"/>
              <a:chOff x="1928794" y="1714488"/>
              <a:chExt cx="1955599" cy="1643074"/>
            </a:xfrm>
          </p:grpSpPr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0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1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3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4" name="타원 83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470962" y="2383148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지정신청서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86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88" name="타원 87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89" name="타원 88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0" name="그룹 69"/>
            <p:cNvGrpSpPr/>
            <p:nvPr/>
          </p:nvGrpSpPr>
          <p:grpSpPr>
            <a:xfrm>
              <a:off x="7215206" y="1700808"/>
              <a:ext cx="1535578" cy="1563134"/>
              <a:chOff x="3804211" y="2060848"/>
              <a:chExt cx="1535578" cy="1563134"/>
            </a:xfrm>
          </p:grpSpPr>
          <p:grpSp>
            <p:nvGrpSpPr>
              <p:cNvPr id="91" name="그룹 70"/>
              <p:cNvGrpSpPr/>
              <p:nvPr/>
            </p:nvGrpSpPr>
            <p:grpSpPr>
              <a:xfrm>
                <a:off x="3804211" y="2060848"/>
                <a:ext cx="1535578" cy="1563134"/>
                <a:chOff x="2915816" y="1628800"/>
                <a:chExt cx="965491" cy="982822"/>
              </a:xfrm>
            </p:grpSpPr>
            <p:sp>
              <p:nvSpPr>
                <p:cNvPr id="94" name="타원 93"/>
                <p:cNvSpPr/>
                <p:nvPr/>
              </p:nvSpPr>
              <p:spPr>
                <a:xfrm>
                  <a:off x="2924936" y="1628800"/>
                  <a:ext cx="956371" cy="956370"/>
                </a:xfrm>
                <a:prstGeom prst="ellipse">
                  <a:avLst/>
                </a:prstGeom>
                <a:gradFill>
                  <a:gsLst>
                    <a:gs pos="36000">
                      <a:srgbClr val="C1C6BE"/>
                    </a:gs>
                    <a:gs pos="49000">
                      <a:srgbClr val="F5F6F4"/>
                    </a:gs>
                    <a:gs pos="49000">
                      <a:srgbClr val="C1C6BE"/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5" name="타원 94"/>
                <p:cNvSpPr/>
                <p:nvPr/>
              </p:nvSpPr>
              <p:spPr>
                <a:xfrm rot="10800000">
                  <a:off x="2929990" y="1656940"/>
                  <a:ext cx="946265" cy="954682"/>
                </a:xfrm>
                <a:prstGeom prst="ellipse">
                  <a:avLst/>
                </a:prstGeom>
                <a:gradFill flip="none" rotWithShape="1">
                  <a:gsLst>
                    <a:gs pos="78000">
                      <a:schemeClr val="bg1">
                        <a:alpha val="0"/>
                      </a:schemeClr>
                    </a:gs>
                    <a:gs pos="10000">
                      <a:schemeClr val="bg1">
                        <a:alpha val="32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타원 95"/>
                <p:cNvSpPr/>
                <p:nvPr/>
              </p:nvSpPr>
              <p:spPr>
                <a:xfrm>
                  <a:off x="2984710" y="1691924"/>
                  <a:ext cx="836824" cy="836824"/>
                </a:xfrm>
                <a:prstGeom prst="ellipse">
                  <a:avLst/>
                </a:prstGeom>
                <a:solidFill>
                  <a:srgbClr val="96D200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7" name="자유형 96"/>
                <p:cNvSpPr/>
                <p:nvPr/>
              </p:nvSpPr>
              <p:spPr>
                <a:xfrm>
                  <a:off x="2984710" y="1692941"/>
                  <a:ext cx="765270" cy="787541"/>
                </a:xfrm>
                <a:custGeom>
                  <a:avLst/>
                  <a:gdLst>
                    <a:gd name="connsiteX0" fmla="*/ 0 w 1008112"/>
                    <a:gd name="connsiteY0" fmla="*/ 504056 h 1008112"/>
                    <a:gd name="connsiteX1" fmla="*/ 147635 w 1008112"/>
                    <a:gd name="connsiteY1" fmla="*/ 147635 h 1008112"/>
                    <a:gd name="connsiteX2" fmla="*/ 504057 w 1008112"/>
                    <a:gd name="connsiteY2" fmla="*/ 1 h 1008112"/>
                    <a:gd name="connsiteX3" fmla="*/ 860478 w 1008112"/>
                    <a:gd name="connsiteY3" fmla="*/ 147636 h 1008112"/>
                    <a:gd name="connsiteX4" fmla="*/ 1008112 w 1008112"/>
                    <a:gd name="connsiteY4" fmla="*/ 504058 h 1008112"/>
                    <a:gd name="connsiteX5" fmla="*/ 860477 w 1008112"/>
                    <a:gd name="connsiteY5" fmla="*/ 860480 h 1008112"/>
                    <a:gd name="connsiteX6" fmla="*/ 504055 w 1008112"/>
                    <a:gd name="connsiteY6" fmla="*/ 1008114 h 1008112"/>
                    <a:gd name="connsiteX7" fmla="*/ 147634 w 1008112"/>
                    <a:gd name="connsiteY7" fmla="*/ 860479 h 1008112"/>
                    <a:gd name="connsiteX8" fmla="*/ 0 w 1008112"/>
                    <a:gd name="connsiteY8" fmla="*/ 504057 h 1008112"/>
                    <a:gd name="connsiteX9" fmla="*/ 0 w 1008112"/>
                    <a:gd name="connsiteY9" fmla="*/ 504056 h 1008112"/>
                    <a:gd name="connsiteX0" fmla="*/ 0 w 920484"/>
                    <a:gd name="connsiteY0" fmla="*/ 504055 h 1008114"/>
                    <a:gd name="connsiteX1" fmla="*/ 147635 w 920484"/>
                    <a:gd name="connsiteY1" fmla="*/ 147634 h 1008114"/>
                    <a:gd name="connsiteX2" fmla="*/ 504057 w 920484"/>
                    <a:gd name="connsiteY2" fmla="*/ 0 h 1008114"/>
                    <a:gd name="connsiteX3" fmla="*/ 860478 w 920484"/>
                    <a:gd name="connsiteY3" fmla="*/ 147635 h 1008114"/>
                    <a:gd name="connsiteX4" fmla="*/ 864096 w 920484"/>
                    <a:gd name="connsiteY4" fmla="*/ 504055 h 1008114"/>
                    <a:gd name="connsiteX5" fmla="*/ 860477 w 920484"/>
                    <a:gd name="connsiteY5" fmla="*/ 860479 h 1008114"/>
                    <a:gd name="connsiteX6" fmla="*/ 504055 w 920484"/>
                    <a:gd name="connsiteY6" fmla="*/ 1008113 h 1008114"/>
                    <a:gd name="connsiteX7" fmla="*/ 147634 w 920484"/>
                    <a:gd name="connsiteY7" fmla="*/ 860478 h 1008114"/>
                    <a:gd name="connsiteX8" fmla="*/ 0 w 920484"/>
                    <a:gd name="connsiteY8" fmla="*/ 504056 h 1008114"/>
                    <a:gd name="connsiteX9" fmla="*/ 0 w 920484"/>
                    <a:gd name="connsiteY9" fmla="*/ 504055 h 1008114"/>
                    <a:gd name="connsiteX0" fmla="*/ 0 w 923500"/>
                    <a:gd name="connsiteY0" fmla="*/ 504055 h 1043514"/>
                    <a:gd name="connsiteX1" fmla="*/ 147635 w 923500"/>
                    <a:gd name="connsiteY1" fmla="*/ 147634 h 1043514"/>
                    <a:gd name="connsiteX2" fmla="*/ 504057 w 923500"/>
                    <a:gd name="connsiteY2" fmla="*/ 0 h 1043514"/>
                    <a:gd name="connsiteX3" fmla="*/ 860478 w 923500"/>
                    <a:gd name="connsiteY3" fmla="*/ 147635 h 1043514"/>
                    <a:gd name="connsiteX4" fmla="*/ 864096 w 923500"/>
                    <a:gd name="connsiteY4" fmla="*/ 504055 h 1043514"/>
                    <a:gd name="connsiteX5" fmla="*/ 504056 w 923500"/>
                    <a:gd name="connsiteY5" fmla="*/ 648070 h 1043514"/>
                    <a:gd name="connsiteX6" fmla="*/ 504055 w 923500"/>
                    <a:gd name="connsiteY6" fmla="*/ 1008113 h 1043514"/>
                    <a:gd name="connsiteX7" fmla="*/ 147634 w 923500"/>
                    <a:gd name="connsiteY7" fmla="*/ 860478 h 1043514"/>
                    <a:gd name="connsiteX8" fmla="*/ 0 w 923500"/>
                    <a:gd name="connsiteY8" fmla="*/ 504056 h 1043514"/>
                    <a:gd name="connsiteX9" fmla="*/ 0 w 923500"/>
                    <a:gd name="connsiteY9" fmla="*/ 504055 h 1043514"/>
                    <a:gd name="connsiteX0" fmla="*/ 0 w 923500"/>
                    <a:gd name="connsiteY0" fmla="*/ 504055 h 971503"/>
                    <a:gd name="connsiteX1" fmla="*/ 147635 w 923500"/>
                    <a:gd name="connsiteY1" fmla="*/ 147634 h 971503"/>
                    <a:gd name="connsiteX2" fmla="*/ 504057 w 923500"/>
                    <a:gd name="connsiteY2" fmla="*/ 0 h 971503"/>
                    <a:gd name="connsiteX3" fmla="*/ 860478 w 923500"/>
                    <a:gd name="connsiteY3" fmla="*/ 147635 h 971503"/>
                    <a:gd name="connsiteX4" fmla="*/ 864096 w 923500"/>
                    <a:gd name="connsiteY4" fmla="*/ 504055 h 971503"/>
                    <a:gd name="connsiteX5" fmla="*/ 504056 w 923500"/>
                    <a:gd name="connsiteY5" fmla="*/ 648070 h 971503"/>
                    <a:gd name="connsiteX6" fmla="*/ 432048 w 923500"/>
                    <a:gd name="connsiteY6" fmla="*/ 936102 h 971503"/>
                    <a:gd name="connsiteX7" fmla="*/ 147634 w 923500"/>
                    <a:gd name="connsiteY7" fmla="*/ 860478 h 971503"/>
                    <a:gd name="connsiteX8" fmla="*/ 0 w 923500"/>
                    <a:gd name="connsiteY8" fmla="*/ 504056 h 971503"/>
                    <a:gd name="connsiteX9" fmla="*/ 0 w 923500"/>
                    <a:gd name="connsiteY9" fmla="*/ 504055 h 971503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7219"/>
                    <a:gd name="connsiteX1" fmla="*/ 147635 w 923500"/>
                    <a:gd name="connsiteY1" fmla="*/ 147634 h 957219"/>
                    <a:gd name="connsiteX2" fmla="*/ 504057 w 923500"/>
                    <a:gd name="connsiteY2" fmla="*/ 0 h 957219"/>
                    <a:gd name="connsiteX3" fmla="*/ 860478 w 923500"/>
                    <a:gd name="connsiteY3" fmla="*/ 147635 h 957219"/>
                    <a:gd name="connsiteX4" fmla="*/ 864096 w 923500"/>
                    <a:gd name="connsiteY4" fmla="*/ 504055 h 957219"/>
                    <a:gd name="connsiteX5" fmla="*/ 504056 w 923500"/>
                    <a:gd name="connsiteY5" fmla="*/ 648070 h 957219"/>
                    <a:gd name="connsiteX6" fmla="*/ 360040 w 923500"/>
                    <a:gd name="connsiteY6" fmla="*/ 921818 h 957219"/>
                    <a:gd name="connsiteX7" fmla="*/ 147634 w 923500"/>
                    <a:gd name="connsiteY7" fmla="*/ 860478 h 957219"/>
                    <a:gd name="connsiteX8" fmla="*/ 0 w 923500"/>
                    <a:gd name="connsiteY8" fmla="*/ 504056 h 957219"/>
                    <a:gd name="connsiteX9" fmla="*/ 0 w 923500"/>
                    <a:gd name="connsiteY9" fmla="*/ 504055 h 957219"/>
                    <a:gd name="connsiteX0" fmla="*/ 0 w 923500"/>
                    <a:gd name="connsiteY0" fmla="*/ 504055 h 956033"/>
                    <a:gd name="connsiteX1" fmla="*/ 147635 w 923500"/>
                    <a:gd name="connsiteY1" fmla="*/ 147634 h 956033"/>
                    <a:gd name="connsiteX2" fmla="*/ 504057 w 923500"/>
                    <a:gd name="connsiteY2" fmla="*/ 0 h 956033"/>
                    <a:gd name="connsiteX3" fmla="*/ 860478 w 923500"/>
                    <a:gd name="connsiteY3" fmla="*/ 147635 h 956033"/>
                    <a:gd name="connsiteX4" fmla="*/ 864096 w 923500"/>
                    <a:gd name="connsiteY4" fmla="*/ 504055 h 956033"/>
                    <a:gd name="connsiteX5" fmla="*/ 504056 w 923500"/>
                    <a:gd name="connsiteY5" fmla="*/ 648070 h 956033"/>
                    <a:gd name="connsiteX6" fmla="*/ 360040 w 923500"/>
                    <a:gd name="connsiteY6" fmla="*/ 921818 h 956033"/>
                    <a:gd name="connsiteX7" fmla="*/ 150437 w 923500"/>
                    <a:gd name="connsiteY7" fmla="*/ 853359 h 956033"/>
                    <a:gd name="connsiteX8" fmla="*/ 0 w 923500"/>
                    <a:gd name="connsiteY8" fmla="*/ 504056 h 956033"/>
                    <a:gd name="connsiteX9" fmla="*/ 0 w 923500"/>
                    <a:gd name="connsiteY9" fmla="*/ 504055 h 956033"/>
                    <a:gd name="connsiteX0" fmla="*/ 0 w 923500"/>
                    <a:gd name="connsiteY0" fmla="*/ 504055 h 948344"/>
                    <a:gd name="connsiteX1" fmla="*/ 147635 w 923500"/>
                    <a:gd name="connsiteY1" fmla="*/ 147634 h 948344"/>
                    <a:gd name="connsiteX2" fmla="*/ 504057 w 923500"/>
                    <a:gd name="connsiteY2" fmla="*/ 0 h 948344"/>
                    <a:gd name="connsiteX3" fmla="*/ 860478 w 923500"/>
                    <a:gd name="connsiteY3" fmla="*/ 147635 h 948344"/>
                    <a:gd name="connsiteX4" fmla="*/ 864096 w 923500"/>
                    <a:gd name="connsiteY4" fmla="*/ 504055 h 948344"/>
                    <a:gd name="connsiteX5" fmla="*/ 504056 w 923500"/>
                    <a:gd name="connsiteY5" fmla="*/ 648070 h 948344"/>
                    <a:gd name="connsiteX6" fmla="*/ 346844 w 923500"/>
                    <a:gd name="connsiteY6" fmla="*/ 914129 h 948344"/>
                    <a:gd name="connsiteX7" fmla="*/ 150437 w 923500"/>
                    <a:gd name="connsiteY7" fmla="*/ 853359 h 948344"/>
                    <a:gd name="connsiteX8" fmla="*/ 0 w 923500"/>
                    <a:gd name="connsiteY8" fmla="*/ 504056 h 948344"/>
                    <a:gd name="connsiteX9" fmla="*/ 0 w 923500"/>
                    <a:gd name="connsiteY9" fmla="*/ 504055 h 948344"/>
                    <a:gd name="connsiteX0" fmla="*/ 0 w 921912"/>
                    <a:gd name="connsiteY0" fmla="*/ 504452 h 948741"/>
                    <a:gd name="connsiteX1" fmla="*/ 147635 w 921912"/>
                    <a:gd name="connsiteY1" fmla="*/ 148031 h 948741"/>
                    <a:gd name="connsiteX2" fmla="*/ 504057 w 921912"/>
                    <a:gd name="connsiteY2" fmla="*/ 397 h 948741"/>
                    <a:gd name="connsiteX3" fmla="*/ 850953 w 921912"/>
                    <a:gd name="connsiteY3" fmla="*/ 150413 h 948741"/>
                    <a:gd name="connsiteX4" fmla="*/ 864096 w 921912"/>
                    <a:gd name="connsiteY4" fmla="*/ 504452 h 948741"/>
                    <a:gd name="connsiteX5" fmla="*/ 504056 w 921912"/>
                    <a:gd name="connsiteY5" fmla="*/ 648467 h 948741"/>
                    <a:gd name="connsiteX6" fmla="*/ 346844 w 921912"/>
                    <a:gd name="connsiteY6" fmla="*/ 914526 h 948741"/>
                    <a:gd name="connsiteX7" fmla="*/ 150437 w 921912"/>
                    <a:gd name="connsiteY7" fmla="*/ 853756 h 948741"/>
                    <a:gd name="connsiteX8" fmla="*/ 0 w 921912"/>
                    <a:gd name="connsiteY8" fmla="*/ 504453 h 948741"/>
                    <a:gd name="connsiteX9" fmla="*/ 0 w 921912"/>
                    <a:gd name="connsiteY9" fmla="*/ 504452 h 94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1912" h="948741">
                      <a:moveTo>
                        <a:pt x="0" y="504452"/>
                      </a:moveTo>
                      <a:cubicBezTo>
                        <a:pt x="0" y="370768"/>
                        <a:pt x="53106" y="242559"/>
                        <a:pt x="147635" y="148031"/>
                      </a:cubicBezTo>
                      <a:cubicBezTo>
                        <a:pt x="242164" y="53502"/>
                        <a:pt x="386837" y="0"/>
                        <a:pt x="504057" y="397"/>
                      </a:cubicBezTo>
                      <a:cubicBezTo>
                        <a:pt x="621277" y="794"/>
                        <a:pt x="790947" y="66404"/>
                        <a:pt x="850953" y="150413"/>
                      </a:cubicBezTo>
                      <a:cubicBezTo>
                        <a:pt x="910959" y="234422"/>
                        <a:pt x="921912" y="421443"/>
                        <a:pt x="864096" y="504452"/>
                      </a:cubicBezTo>
                      <a:cubicBezTo>
                        <a:pt x="806280" y="587461"/>
                        <a:pt x="590265" y="580121"/>
                        <a:pt x="504056" y="648467"/>
                      </a:cubicBezTo>
                      <a:cubicBezTo>
                        <a:pt x="417847" y="716813"/>
                        <a:pt x="405780" y="880311"/>
                        <a:pt x="346844" y="914526"/>
                      </a:cubicBezTo>
                      <a:cubicBezTo>
                        <a:pt x="287908" y="948741"/>
                        <a:pt x="210444" y="923383"/>
                        <a:pt x="150437" y="853756"/>
                      </a:cubicBezTo>
                      <a:cubicBezTo>
                        <a:pt x="89041" y="806156"/>
                        <a:pt x="0" y="638137"/>
                        <a:pt x="0" y="504453"/>
                      </a:cubicBezTo>
                      <a:lnTo>
                        <a:pt x="0" y="50445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8" name="Freeform 5"/>
                <p:cNvSpPr>
                  <a:spLocks/>
                </p:cNvSpPr>
                <p:nvPr/>
              </p:nvSpPr>
              <p:spPr bwMode="auto">
                <a:xfrm>
                  <a:off x="2982053" y="2092303"/>
                  <a:ext cx="839480" cy="434891"/>
                </a:xfrm>
                <a:custGeom>
                  <a:avLst/>
                  <a:gdLst/>
                  <a:ahLst/>
                  <a:cxnLst>
                    <a:cxn ang="0">
                      <a:pos x="3372" y="72"/>
                    </a:cxn>
                    <a:cxn ang="0">
                      <a:pos x="3294" y="276"/>
                    </a:cxn>
                    <a:cxn ang="0">
                      <a:pos x="3194" y="468"/>
                    </a:cxn>
                    <a:cxn ang="0">
                      <a:pos x="3072" y="644"/>
                    </a:cxn>
                    <a:cxn ang="0">
                      <a:pos x="2932" y="804"/>
                    </a:cxn>
                    <a:cxn ang="0">
                      <a:pos x="2774" y="946"/>
                    </a:cxn>
                    <a:cxn ang="0">
                      <a:pos x="2598" y="1068"/>
                    </a:cxn>
                    <a:cxn ang="0">
                      <a:pos x="2410" y="1168"/>
                    </a:cxn>
                    <a:cxn ang="0">
                      <a:pos x="2208" y="1244"/>
                    </a:cxn>
                    <a:cxn ang="0">
                      <a:pos x="1996" y="1294"/>
                    </a:cxn>
                    <a:cxn ang="0">
                      <a:pos x="1774" y="1318"/>
                    </a:cxn>
                    <a:cxn ang="0">
                      <a:pos x="1624" y="1318"/>
                    </a:cxn>
                    <a:cxn ang="0">
                      <a:pos x="1402" y="1294"/>
                    </a:cxn>
                    <a:cxn ang="0">
                      <a:pos x="1190" y="1244"/>
                    </a:cxn>
                    <a:cxn ang="0">
                      <a:pos x="988" y="1168"/>
                    </a:cxn>
                    <a:cxn ang="0">
                      <a:pos x="800" y="1068"/>
                    </a:cxn>
                    <a:cxn ang="0">
                      <a:pos x="624" y="946"/>
                    </a:cxn>
                    <a:cxn ang="0">
                      <a:pos x="466" y="804"/>
                    </a:cxn>
                    <a:cxn ang="0">
                      <a:pos x="324" y="644"/>
                    </a:cxn>
                    <a:cxn ang="0">
                      <a:pos x="204" y="468"/>
                    </a:cxn>
                    <a:cxn ang="0">
                      <a:pos x="104" y="276"/>
                    </a:cxn>
                    <a:cxn ang="0">
                      <a:pos x="26" y="72"/>
                    </a:cxn>
                    <a:cxn ang="0">
                      <a:pos x="6" y="0"/>
                    </a:cxn>
                    <a:cxn ang="0">
                      <a:pos x="0" y="130"/>
                    </a:cxn>
                    <a:cxn ang="0">
                      <a:pos x="10" y="306"/>
                    </a:cxn>
                    <a:cxn ang="0">
                      <a:pos x="54" y="562"/>
                    </a:cxn>
                    <a:cxn ang="0">
                      <a:pos x="134" y="802"/>
                    </a:cxn>
                    <a:cxn ang="0">
                      <a:pos x="246" y="1026"/>
                    </a:cxn>
                    <a:cxn ang="0">
                      <a:pos x="388" y="1228"/>
                    </a:cxn>
                    <a:cxn ang="0">
                      <a:pos x="556" y="1408"/>
                    </a:cxn>
                    <a:cxn ang="0">
                      <a:pos x="750" y="1562"/>
                    </a:cxn>
                    <a:cxn ang="0">
                      <a:pos x="962" y="1688"/>
                    </a:cxn>
                    <a:cxn ang="0">
                      <a:pos x="1194" y="1780"/>
                    </a:cxn>
                    <a:cxn ang="0">
                      <a:pos x="1440" y="1838"/>
                    </a:cxn>
                    <a:cxn ang="0">
                      <a:pos x="1698" y="1858"/>
                    </a:cxn>
                    <a:cxn ang="0">
                      <a:pos x="1872" y="1850"/>
                    </a:cxn>
                    <a:cxn ang="0">
                      <a:pos x="2124" y="1804"/>
                    </a:cxn>
                    <a:cxn ang="0">
                      <a:pos x="2360" y="1722"/>
                    </a:cxn>
                    <a:cxn ang="0">
                      <a:pos x="2580" y="1608"/>
                    </a:cxn>
                    <a:cxn ang="0">
                      <a:pos x="2778" y="1464"/>
                    </a:cxn>
                    <a:cxn ang="0">
                      <a:pos x="2956" y="1292"/>
                    </a:cxn>
                    <a:cxn ang="0">
                      <a:pos x="3106" y="1096"/>
                    </a:cxn>
                    <a:cxn ang="0">
                      <a:pos x="3230" y="878"/>
                    </a:cxn>
                    <a:cxn ang="0">
                      <a:pos x="3320" y="644"/>
                    </a:cxn>
                    <a:cxn ang="0">
                      <a:pos x="3378" y="392"/>
                    </a:cxn>
                    <a:cxn ang="0">
                      <a:pos x="3396" y="130"/>
                    </a:cxn>
                    <a:cxn ang="0">
                      <a:pos x="3392" y="0"/>
                    </a:cxn>
                    <a:cxn ang="0">
                      <a:pos x="3392" y="2"/>
                    </a:cxn>
                  </a:cxnLst>
                  <a:rect l="0" t="0" r="r" b="b"/>
                  <a:pathLst>
                    <a:path w="3396" h="1858">
                      <a:moveTo>
                        <a:pt x="3392" y="2"/>
                      </a:moveTo>
                      <a:lnTo>
                        <a:pt x="3392" y="2"/>
                      </a:lnTo>
                      <a:lnTo>
                        <a:pt x="3372" y="72"/>
                      </a:lnTo>
                      <a:lnTo>
                        <a:pt x="3348" y="142"/>
                      </a:lnTo>
                      <a:lnTo>
                        <a:pt x="3322" y="210"/>
                      </a:lnTo>
                      <a:lnTo>
                        <a:pt x="3294" y="276"/>
                      </a:lnTo>
                      <a:lnTo>
                        <a:pt x="3264" y="342"/>
                      </a:lnTo>
                      <a:lnTo>
                        <a:pt x="3230" y="406"/>
                      </a:lnTo>
                      <a:lnTo>
                        <a:pt x="3194" y="468"/>
                      </a:lnTo>
                      <a:lnTo>
                        <a:pt x="3156" y="528"/>
                      </a:lnTo>
                      <a:lnTo>
                        <a:pt x="3116" y="588"/>
                      </a:lnTo>
                      <a:lnTo>
                        <a:pt x="3072" y="644"/>
                      </a:lnTo>
                      <a:lnTo>
                        <a:pt x="3028" y="700"/>
                      </a:lnTo>
                      <a:lnTo>
                        <a:pt x="2980" y="752"/>
                      </a:lnTo>
                      <a:lnTo>
                        <a:pt x="2932" y="804"/>
                      </a:lnTo>
                      <a:lnTo>
                        <a:pt x="2880" y="854"/>
                      </a:lnTo>
                      <a:lnTo>
                        <a:pt x="2828" y="900"/>
                      </a:lnTo>
                      <a:lnTo>
                        <a:pt x="2774" y="946"/>
                      </a:lnTo>
                      <a:lnTo>
                        <a:pt x="2716" y="988"/>
                      </a:lnTo>
                      <a:lnTo>
                        <a:pt x="2658" y="1030"/>
                      </a:lnTo>
                      <a:lnTo>
                        <a:pt x="2598" y="1068"/>
                      </a:lnTo>
                      <a:lnTo>
                        <a:pt x="2536" y="1102"/>
                      </a:lnTo>
                      <a:lnTo>
                        <a:pt x="2474" y="1136"/>
                      </a:lnTo>
                      <a:lnTo>
                        <a:pt x="2410" y="1168"/>
                      </a:lnTo>
                      <a:lnTo>
                        <a:pt x="2344" y="1196"/>
                      </a:lnTo>
                      <a:lnTo>
                        <a:pt x="2276" y="1220"/>
                      </a:lnTo>
                      <a:lnTo>
                        <a:pt x="2208" y="1244"/>
                      </a:lnTo>
                      <a:lnTo>
                        <a:pt x="2138" y="1264"/>
                      </a:lnTo>
                      <a:lnTo>
                        <a:pt x="2068" y="1280"/>
                      </a:lnTo>
                      <a:lnTo>
                        <a:pt x="1996" y="1294"/>
                      </a:lnTo>
                      <a:lnTo>
                        <a:pt x="1922" y="1306"/>
                      </a:lnTo>
                      <a:lnTo>
                        <a:pt x="1848" y="1314"/>
                      </a:lnTo>
                      <a:lnTo>
                        <a:pt x="1774" y="1318"/>
                      </a:lnTo>
                      <a:lnTo>
                        <a:pt x="1698" y="1320"/>
                      </a:lnTo>
                      <a:lnTo>
                        <a:pt x="1698" y="1320"/>
                      </a:lnTo>
                      <a:lnTo>
                        <a:pt x="1624" y="1318"/>
                      </a:lnTo>
                      <a:lnTo>
                        <a:pt x="1548" y="1314"/>
                      </a:lnTo>
                      <a:lnTo>
                        <a:pt x="1474" y="1306"/>
                      </a:lnTo>
                      <a:lnTo>
                        <a:pt x="1402" y="1294"/>
                      </a:lnTo>
                      <a:lnTo>
                        <a:pt x="1330" y="1280"/>
                      </a:lnTo>
                      <a:lnTo>
                        <a:pt x="1260" y="1264"/>
                      </a:lnTo>
                      <a:lnTo>
                        <a:pt x="1190" y="1244"/>
                      </a:lnTo>
                      <a:lnTo>
                        <a:pt x="1122" y="1220"/>
                      </a:lnTo>
                      <a:lnTo>
                        <a:pt x="1054" y="1196"/>
                      </a:lnTo>
                      <a:lnTo>
                        <a:pt x="988" y="1168"/>
                      </a:lnTo>
                      <a:lnTo>
                        <a:pt x="924" y="1136"/>
                      </a:lnTo>
                      <a:lnTo>
                        <a:pt x="860" y="1102"/>
                      </a:lnTo>
                      <a:lnTo>
                        <a:pt x="800" y="1068"/>
                      </a:lnTo>
                      <a:lnTo>
                        <a:pt x="740" y="1030"/>
                      </a:lnTo>
                      <a:lnTo>
                        <a:pt x="680" y="988"/>
                      </a:lnTo>
                      <a:lnTo>
                        <a:pt x="624" y="946"/>
                      </a:lnTo>
                      <a:lnTo>
                        <a:pt x="570" y="900"/>
                      </a:lnTo>
                      <a:lnTo>
                        <a:pt x="516" y="854"/>
                      </a:lnTo>
                      <a:lnTo>
                        <a:pt x="466" y="804"/>
                      </a:lnTo>
                      <a:lnTo>
                        <a:pt x="416" y="752"/>
                      </a:lnTo>
                      <a:lnTo>
                        <a:pt x="370" y="700"/>
                      </a:lnTo>
                      <a:lnTo>
                        <a:pt x="324" y="644"/>
                      </a:lnTo>
                      <a:lnTo>
                        <a:pt x="282" y="588"/>
                      </a:lnTo>
                      <a:lnTo>
                        <a:pt x="242" y="528"/>
                      </a:lnTo>
                      <a:lnTo>
                        <a:pt x="204" y="468"/>
                      </a:lnTo>
                      <a:lnTo>
                        <a:pt x="168" y="406"/>
                      </a:lnTo>
                      <a:lnTo>
                        <a:pt x="134" y="342"/>
                      </a:lnTo>
                      <a:lnTo>
                        <a:pt x="104" y="276"/>
                      </a:lnTo>
                      <a:lnTo>
                        <a:pt x="74" y="210"/>
                      </a:lnTo>
                      <a:lnTo>
                        <a:pt x="50" y="142"/>
                      </a:lnTo>
                      <a:lnTo>
                        <a:pt x="26" y="7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6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218"/>
                      </a:lnTo>
                      <a:lnTo>
                        <a:pt x="10" y="306"/>
                      </a:lnTo>
                      <a:lnTo>
                        <a:pt x="20" y="392"/>
                      </a:lnTo>
                      <a:lnTo>
                        <a:pt x="36" y="478"/>
                      </a:lnTo>
                      <a:lnTo>
                        <a:pt x="54" y="562"/>
                      </a:lnTo>
                      <a:lnTo>
                        <a:pt x="76" y="644"/>
                      </a:lnTo>
                      <a:lnTo>
                        <a:pt x="104" y="724"/>
                      </a:lnTo>
                      <a:lnTo>
                        <a:pt x="134" y="802"/>
                      </a:lnTo>
                      <a:lnTo>
                        <a:pt x="168" y="878"/>
                      </a:lnTo>
                      <a:lnTo>
                        <a:pt x="206" y="954"/>
                      </a:lnTo>
                      <a:lnTo>
                        <a:pt x="246" y="1026"/>
                      </a:lnTo>
                      <a:lnTo>
                        <a:pt x="290" y="1096"/>
                      </a:lnTo>
                      <a:lnTo>
                        <a:pt x="338" y="1164"/>
                      </a:lnTo>
                      <a:lnTo>
                        <a:pt x="388" y="1228"/>
                      </a:lnTo>
                      <a:lnTo>
                        <a:pt x="442" y="1292"/>
                      </a:lnTo>
                      <a:lnTo>
                        <a:pt x="498" y="1352"/>
                      </a:lnTo>
                      <a:lnTo>
                        <a:pt x="556" y="1408"/>
                      </a:lnTo>
                      <a:lnTo>
                        <a:pt x="618" y="1464"/>
                      </a:lnTo>
                      <a:lnTo>
                        <a:pt x="682" y="1514"/>
                      </a:lnTo>
                      <a:lnTo>
                        <a:pt x="750" y="1562"/>
                      </a:lnTo>
                      <a:lnTo>
                        <a:pt x="818" y="1608"/>
                      </a:lnTo>
                      <a:lnTo>
                        <a:pt x="890" y="1650"/>
                      </a:lnTo>
                      <a:lnTo>
                        <a:pt x="962" y="1688"/>
                      </a:lnTo>
                      <a:lnTo>
                        <a:pt x="1038" y="1722"/>
                      </a:lnTo>
                      <a:lnTo>
                        <a:pt x="1114" y="1754"/>
                      </a:lnTo>
                      <a:lnTo>
                        <a:pt x="1194" y="1780"/>
                      </a:lnTo>
                      <a:lnTo>
                        <a:pt x="1274" y="1804"/>
                      </a:lnTo>
                      <a:lnTo>
                        <a:pt x="1356" y="1822"/>
                      </a:lnTo>
                      <a:lnTo>
                        <a:pt x="1440" y="1838"/>
                      </a:lnTo>
                      <a:lnTo>
                        <a:pt x="1526" y="1850"/>
                      </a:lnTo>
                      <a:lnTo>
                        <a:pt x="1612" y="1856"/>
                      </a:lnTo>
                      <a:lnTo>
                        <a:pt x="1698" y="1858"/>
                      </a:lnTo>
                      <a:lnTo>
                        <a:pt x="1698" y="1858"/>
                      </a:lnTo>
                      <a:lnTo>
                        <a:pt x="1786" y="1856"/>
                      </a:lnTo>
                      <a:lnTo>
                        <a:pt x="1872" y="1850"/>
                      </a:lnTo>
                      <a:lnTo>
                        <a:pt x="1958" y="1838"/>
                      </a:lnTo>
                      <a:lnTo>
                        <a:pt x="2040" y="1822"/>
                      </a:lnTo>
                      <a:lnTo>
                        <a:pt x="2124" y="1804"/>
                      </a:lnTo>
                      <a:lnTo>
                        <a:pt x="2204" y="1780"/>
                      </a:lnTo>
                      <a:lnTo>
                        <a:pt x="2282" y="1754"/>
                      </a:lnTo>
                      <a:lnTo>
                        <a:pt x="2360" y="1722"/>
                      </a:lnTo>
                      <a:lnTo>
                        <a:pt x="2434" y="1688"/>
                      </a:lnTo>
                      <a:lnTo>
                        <a:pt x="2508" y="1650"/>
                      </a:lnTo>
                      <a:lnTo>
                        <a:pt x="2580" y="1608"/>
                      </a:lnTo>
                      <a:lnTo>
                        <a:pt x="2648" y="1562"/>
                      </a:lnTo>
                      <a:lnTo>
                        <a:pt x="2714" y="1514"/>
                      </a:lnTo>
                      <a:lnTo>
                        <a:pt x="2778" y="1464"/>
                      </a:lnTo>
                      <a:lnTo>
                        <a:pt x="2840" y="1408"/>
                      </a:lnTo>
                      <a:lnTo>
                        <a:pt x="2900" y="1352"/>
                      </a:lnTo>
                      <a:lnTo>
                        <a:pt x="2956" y="1292"/>
                      </a:lnTo>
                      <a:lnTo>
                        <a:pt x="3010" y="1228"/>
                      </a:lnTo>
                      <a:lnTo>
                        <a:pt x="3060" y="1164"/>
                      </a:lnTo>
                      <a:lnTo>
                        <a:pt x="3106" y="1096"/>
                      </a:lnTo>
                      <a:lnTo>
                        <a:pt x="3152" y="1026"/>
                      </a:lnTo>
                      <a:lnTo>
                        <a:pt x="3192" y="954"/>
                      </a:lnTo>
                      <a:lnTo>
                        <a:pt x="3230" y="878"/>
                      </a:lnTo>
                      <a:lnTo>
                        <a:pt x="3264" y="802"/>
                      </a:lnTo>
                      <a:lnTo>
                        <a:pt x="3294" y="724"/>
                      </a:lnTo>
                      <a:lnTo>
                        <a:pt x="3320" y="644"/>
                      </a:lnTo>
                      <a:lnTo>
                        <a:pt x="3344" y="562"/>
                      </a:lnTo>
                      <a:lnTo>
                        <a:pt x="3362" y="478"/>
                      </a:lnTo>
                      <a:lnTo>
                        <a:pt x="3378" y="392"/>
                      </a:lnTo>
                      <a:lnTo>
                        <a:pt x="3388" y="306"/>
                      </a:lnTo>
                      <a:lnTo>
                        <a:pt x="3394" y="218"/>
                      </a:lnTo>
                      <a:lnTo>
                        <a:pt x="3396" y="130"/>
                      </a:lnTo>
                      <a:lnTo>
                        <a:pt x="3396" y="130"/>
                      </a:lnTo>
                      <a:lnTo>
                        <a:pt x="3396" y="64"/>
                      </a:lnTo>
                      <a:lnTo>
                        <a:pt x="3392" y="0"/>
                      </a:lnTo>
                      <a:lnTo>
                        <a:pt x="3392" y="0"/>
                      </a:lnTo>
                      <a:lnTo>
                        <a:pt x="3392" y="2"/>
                      </a:lnTo>
                      <a:lnTo>
                        <a:pt x="3392" y="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99" name="Freeform 9"/>
                <p:cNvSpPr>
                  <a:spLocks/>
                </p:cNvSpPr>
                <p:nvPr/>
              </p:nvSpPr>
              <p:spPr bwMode="auto">
                <a:xfrm rot="182993">
                  <a:off x="2978188" y="2054005"/>
                  <a:ext cx="305387" cy="404457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00" name="Freeform 9"/>
                <p:cNvSpPr>
                  <a:spLocks/>
                </p:cNvSpPr>
                <p:nvPr/>
              </p:nvSpPr>
              <p:spPr bwMode="auto">
                <a:xfrm rot="3320087">
                  <a:off x="2874343" y="1898799"/>
                  <a:ext cx="548126" cy="465179"/>
                </a:xfrm>
                <a:custGeom>
                  <a:avLst/>
                  <a:gdLst/>
                  <a:ahLst/>
                  <a:cxnLst>
                    <a:cxn ang="0">
                      <a:pos x="564" y="1416"/>
                    </a:cxn>
                    <a:cxn ang="0">
                      <a:pos x="564" y="1416"/>
                    </a:cxn>
                    <a:cxn ang="0">
                      <a:pos x="502" y="1354"/>
                    </a:cxn>
                    <a:cxn ang="0">
                      <a:pos x="440" y="1290"/>
                    </a:cxn>
                    <a:cxn ang="0">
                      <a:pos x="384" y="1224"/>
                    </a:cxn>
                    <a:cxn ang="0">
                      <a:pos x="330" y="1154"/>
                    </a:cxn>
                    <a:cxn ang="0">
                      <a:pos x="280" y="1080"/>
                    </a:cxn>
                    <a:cxn ang="0">
                      <a:pos x="234" y="1004"/>
                    </a:cxn>
                    <a:cxn ang="0">
                      <a:pos x="192" y="926"/>
                    </a:cxn>
                    <a:cxn ang="0">
                      <a:pos x="152" y="846"/>
                    </a:cxn>
                    <a:cxn ang="0">
                      <a:pos x="118" y="762"/>
                    </a:cxn>
                    <a:cxn ang="0">
                      <a:pos x="88" y="678"/>
                    </a:cxn>
                    <a:cxn ang="0">
                      <a:pos x="62" y="590"/>
                    </a:cxn>
                    <a:cxn ang="0">
                      <a:pos x="50" y="546"/>
                    </a:cxn>
                    <a:cxn ang="0">
                      <a:pos x="40" y="502"/>
                    </a:cxn>
                    <a:cxn ang="0">
                      <a:pos x="30" y="456"/>
                    </a:cxn>
                    <a:cxn ang="0">
                      <a:pos x="22" y="410"/>
                    </a:cxn>
                    <a:cxn ang="0">
                      <a:pos x="16" y="364"/>
                    </a:cxn>
                    <a:cxn ang="0">
                      <a:pos x="10" y="318"/>
                    </a:cxn>
                    <a:cxn ang="0">
                      <a:pos x="6" y="272"/>
                    </a:cxn>
                    <a:cxn ang="0">
                      <a:pos x="4" y="224"/>
                    </a:cxn>
                    <a:cxn ang="0">
                      <a:pos x="2" y="176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2" y="64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32" y="90"/>
                    </a:cxn>
                    <a:cxn ang="0">
                      <a:pos x="62" y="178"/>
                    </a:cxn>
                    <a:cxn ang="0">
                      <a:pos x="96" y="262"/>
                    </a:cxn>
                    <a:cxn ang="0">
                      <a:pos x="136" y="344"/>
                    </a:cxn>
                    <a:cxn ang="0">
                      <a:pos x="178" y="424"/>
                    </a:cxn>
                    <a:cxn ang="0">
                      <a:pos x="224" y="502"/>
                    </a:cxn>
                    <a:cxn ang="0">
                      <a:pos x="274" y="578"/>
                    </a:cxn>
                    <a:cxn ang="0">
                      <a:pos x="328" y="650"/>
                    </a:cxn>
                    <a:cxn ang="0">
                      <a:pos x="386" y="718"/>
                    </a:cxn>
                    <a:cxn ang="0">
                      <a:pos x="446" y="784"/>
                    </a:cxn>
                    <a:cxn ang="0">
                      <a:pos x="510" y="848"/>
                    </a:cxn>
                    <a:cxn ang="0">
                      <a:pos x="576" y="906"/>
                    </a:cxn>
                    <a:cxn ang="0">
                      <a:pos x="646" y="962"/>
                    </a:cxn>
                    <a:cxn ang="0">
                      <a:pos x="718" y="1016"/>
                    </a:cxn>
                    <a:cxn ang="0">
                      <a:pos x="794" y="1064"/>
                    </a:cxn>
                    <a:cxn ang="0">
                      <a:pos x="872" y="1110"/>
                    </a:cxn>
                    <a:cxn ang="0">
                      <a:pos x="564" y="1416"/>
                    </a:cxn>
                  </a:cxnLst>
                  <a:rect l="0" t="0" r="r" b="b"/>
                  <a:pathLst>
                    <a:path w="872" h="1416">
                      <a:moveTo>
                        <a:pt x="564" y="1416"/>
                      </a:moveTo>
                      <a:lnTo>
                        <a:pt x="564" y="1416"/>
                      </a:lnTo>
                      <a:lnTo>
                        <a:pt x="502" y="1354"/>
                      </a:lnTo>
                      <a:lnTo>
                        <a:pt x="440" y="1290"/>
                      </a:lnTo>
                      <a:lnTo>
                        <a:pt x="384" y="1224"/>
                      </a:lnTo>
                      <a:lnTo>
                        <a:pt x="330" y="1154"/>
                      </a:lnTo>
                      <a:lnTo>
                        <a:pt x="280" y="1080"/>
                      </a:lnTo>
                      <a:lnTo>
                        <a:pt x="234" y="1004"/>
                      </a:lnTo>
                      <a:lnTo>
                        <a:pt x="192" y="926"/>
                      </a:lnTo>
                      <a:lnTo>
                        <a:pt x="152" y="846"/>
                      </a:lnTo>
                      <a:lnTo>
                        <a:pt x="118" y="762"/>
                      </a:lnTo>
                      <a:lnTo>
                        <a:pt x="88" y="678"/>
                      </a:lnTo>
                      <a:lnTo>
                        <a:pt x="62" y="590"/>
                      </a:lnTo>
                      <a:lnTo>
                        <a:pt x="50" y="546"/>
                      </a:lnTo>
                      <a:lnTo>
                        <a:pt x="40" y="502"/>
                      </a:lnTo>
                      <a:lnTo>
                        <a:pt x="30" y="456"/>
                      </a:lnTo>
                      <a:lnTo>
                        <a:pt x="22" y="410"/>
                      </a:lnTo>
                      <a:lnTo>
                        <a:pt x="16" y="364"/>
                      </a:lnTo>
                      <a:lnTo>
                        <a:pt x="10" y="318"/>
                      </a:lnTo>
                      <a:lnTo>
                        <a:pt x="6" y="272"/>
                      </a:lnTo>
                      <a:lnTo>
                        <a:pt x="4" y="224"/>
                      </a:lnTo>
                      <a:lnTo>
                        <a:pt x="2" y="176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64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32" y="90"/>
                      </a:lnTo>
                      <a:lnTo>
                        <a:pt x="62" y="178"/>
                      </a:lnTo>
                      <a:lnTo>
                        <a:pt x="96" y="262"/>
                      </a:lnTo>
                      <a:lnTo>
                        <a:pt x="136" y="344"/>
                      </a:lnTo>
                      <a:lnTo>
                        <a:pt x="178" y="424"/>
                      </a:lnTo>
                      <a:lnTo>
                        <a:pt x="224" y="502"/>
                      </a:lnTo>
                      <a:lnTo>
                        <a:pt x="274" y="578"/>
                      </a:lnTo>
                      <a:lnTo>
                        <a:pt x="328" y="650"/>
                      </a:lnTo>
                      <a:lnTo>
                        <a:pt x="386" y="718"/>
                      </a:lnTo>
                      <a:lnTo>
                        <a:pt x="446" y="784"/>
                      </a:lnTo>
                      <a:lnTo>
                        <a:pt x="510" y="848"/>
                      </a:lnTo>
                      <a:lnTo>
                        <a:pt x="576" y="906"/>
                      </a:lnTo>
                      <a:lnTo>
                        <a:pt x="646" y="962"/>
                      </a:lnTo>
                      <a:lnTo>
                        <a:pt x="718" y="1016"/>
                      </a:lnTo>
                      <a:lnTo>
                        <a:pt x="794" y="1064"/>
                      </a:lnTo>
                      <a:lnTo>
                        <a:pt x="872" y="1110"/>
                      </a:lnTo>
                      <a:lnTo>
                        <a:pt x="564" y="14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19E00"/>
                    </a:gs>
                    <a:gs pos="100000">
                      <a:srgbClr val="96D200">
                        <a:alpha val="0"/>
                      </a:srgbClr>
                    </a:gs>
                  </a:gsLst>
                  <a:lin ang="42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101" name="타원 100"/>
                <p:cNvSpPr/>
                <p:nvPr/>
              </p:nvSpPr>
              <p:spPr>
                <a:xfrm rot="10800000">
                  <a:off x="2983715" y="1701466"/>
                  <a:ext cx="830109" cy="837490"/>
                </a:xfrm>
                <a:prstGeom prst="ellipse">
                  <a:avLst/>
                </a:prstGeom>
                <a:solidFill>
                  <a:srgbClr val="719E0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719E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3956969" y="2615870"/>
                <a:ext cx="1235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신청서</a:t>
                </a:r>
                <a:endParaRPr lang="en-US" altLang="ko-KR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제출</a:t>
                </a:r>
                <a:endParaRPr lang="en-US" altLang="ko-KR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타원 92"/>
              <p:cNvSpPr/>
              <p:nvPr/>
            </p:nvSpPr>
            <p:spPr>
              <a:xfrm flipH="1">
                <a:off x="4094210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 err="1"/>
              <a:t>예비사회적기업</a:t>
            </a:r>
            <a:r>
              <a:rPr lang="ko-KR" altLang="en-US" sz="3200" spc="-300" dirty="0"/>
              <a:t> 지정신청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" y="980728"/>
            <a:ext cx="914501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508104" y="213285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707904" y="4365104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예비사회적기업 지정신청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지정신청 </a:t>
            </a:r>
            <a:r>
              <a:rPr lang="en-US" altLang="ko-KR" dirty="0"/>
              <a:t>&gt; </a:t>
            </a:r>
            <a:r>
              <a:rPr lang="ko-KR" altLang="en-US" dirty="0" err="1"/>
              <a:t>지정신청서등록</a:t>
            </a:r>
            <a:r>
              <a:rPr lang="en-US" altLang="ko-KR" dirty="0"/>
              <a:t>(</a:t>
            </a:r>
            <a:r>
              <a:rPr lang="ko-KR" altLang="en-US" dirty="0"/>
              <a:t>지역형</a:t>
            </a:r>
            <a:r>
              <a:rPr lang="en-US" altLang="ko-KR" dirty="0"/>
              <a:t>) &gt; </a:t>
            </a:r>
            <a:r>
              <a:rPr lang="ko-KR" altLang="en-US" dirty="0"/>
              <a:t>신청하기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685216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7" name="그룹 16"/>
          <p:cNvGrpSpPr/>
          <p:nvPr/>
        </p:nvGrpSpPr>
        <p:grpSpPr>
          <a:xfrm>
            <a:off x="1547664" y="2132857"/>
            <a:ext cx="5322368" cy="3312368"/>
            <a:chOff x="1535562" y="2132856"/>
            <a:chExt cx="6202356" cy="3860027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132856"/>
              <a:ext cx="6046238" cy="3860027"/>
            </a:xfrm>
            <a:prstGeom prst="rect">
              <a:avLst/>
            </a:prstGeom>
          </p:spPr>
        </p:pic>
        <p:cxnSp>
          <p:nvCxnSpPr>
            <p:cNvPr id="15" name="직선 화살표 연결선 14"/>
            <p:cNvCxnSpPr>
              <a:stCxn id="12" idx="3"/>
              <a:endCxn id="16" idx="1"/>
            </p:cNvCxnSpPr>
            <p:nvPr/>
          </p:nvCxnSpPr>
          <p:spPr>
            <a:xfrm>
              <a:off x="1535562" y="4044330"/>
              <a:ext cx="5268686" cy="69942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순서도: 대체 처리 15"/>
            <p:cNvSpPr/>
            <p:nvPr/>
          </p:nvSpPr>
          <p:spPr>
            <a:xfrm>
              <a:off x="6804248" y="4624731"/>
              <a:ext cx="526215" cy="238040"/>
            </a:xfrm>
            <a:prstGeom prst="flowChartAlternateProcess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예비사회적기업 지정신청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기업정보는 자동 입력이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685216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4" y="2164863"/>
            <a:ext cx="4665416" cy="3926177"/>
          </a:xfrm>
          <a:prstGeom prst="rect">
            <a:avLst/>
          </a:prstGeom>
        </p:spPr>
      </p:pic>
      <p:sp>
        <p:nvSpPr>
          <p:cNvPr id="16" name="순서도: 대체 처리 15"/>
          <p:cNvSpPr/>
          <p:nvPr/>
        </p:nvSpPr>
        <p:spPr>
          <a:xfrm>
            <a:off x="1681632" y="2649546"/>
            <a:ext cx="4690568" cy="121150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순서도: 대체 처리 16"/>
          <p:cNvSpPr/>
          <p:nvPr/>
        </p:nvSpPr>
        <p:spPr>
          <a:xfrm>
            <a:off x="1669894" y="3922106"/>
            <a:ext cx="4702306" cy="226974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예비사회적기업 지정신청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지정신청서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685216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19" y="2132855"/>
            <a:ext cx="3810885" cy="30315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766842"/>
            <a:ext cx="3328028" cy="33005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예비사회적기업 지정신청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유급근로자명부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685216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93" y="2164080"/>
            <a:ext cx="5034247" cy="302173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>
          <a:xfrm>
            <a:off x="467544" y="1032640"/>
            <a:ext cx="8208912" cy="2715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 가입</a:t>
            </a:r>
          </a:p>
        </p:txBody>
      </p:sp>
      <p:sp>
        <p:nvSpPr>
          <p:cNvPr id="127" name="TextBox 53"/>
          <p:cNvSpPr txBox="1">
            <a:spLocks noChangeArrowheads="1"/>
          </p:cNvSpPr>
          <p:nvPr/>
        </p:nvSpPr>
        <p:spPr bwMode="auto">
          <a:xfrm>
            <a:off x="468313" y="1027014"/>
            <a:ext cx="8434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통합정보시스템의 회원가입대상은 기업</a:t>
            </a: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, 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지원기관</a:t>
            </a: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, </a:t>
            </a:r>
            <a:r>
              <a:rPr kumimoji="0" lang="ko-KR" altLang="en-US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공무원 세가지 형태로 분류됩니다</a:t>
            </a:r>
            <a:r>
              <a:rPr kumimoji="0" lang="en-US" altLang="ko-KR" sz="12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.</a:t>
            </a:r>
            <a:endParaRPr kumimoji="0" lang="ko-KR" altLang="en-US" sz="1200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3222467" y="4201616"/>
            <a:ext cx="2674800" cy="2107704"/>
          </a:xfrm>
          <a:prstGeom prst="roundRect">
            <a:avLst>
              <a:gd name="adj" fmla="val 5184"/>
            </a:avLst>
          </a:prstGeom>
          <a:gradFill flip="none" rotWithShape="1">
            <a:gsLst>
              <a:gs pos="0">
                <a:srgbClr val="F2F2F2"/>
              </a:gs>
              <a:gs pos="14000">
                <a:srgbClr val="EAEAEA"/>
              </a:gs>
              <a:gs pos="100000">
                <a:srgbClr val="FFFFFF"/>
              </a:gs>
            </a:gsLst>
            <a:lin ang="16200000" scaled="1"/>
            <a:tileRect/>
          </a:gradFill>
          <a:ln w="9525">
            <a:solidFill>
              <a:srgbClr val="B2B2B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6106473" y="4201616"/>
            <a:ext cx="2674800" cy="2107704"/>
          </a:xfrm>
          <a:prstGeom prst="roundRect">
            <a:avLst>
              <a:gd name="adj" fmla="val 5184"/>
            </a:avLst>
          </a:prstGeom>
          <a:gradFill flip="none" rotWithShape="1">
            <a:gsLst>
              <a:gs pos="0">
                <a:srgbClr val="F2F2F2"/>
              </a:gs>
              <a:gs pos="14000">
                <a:srgbClr val="EAEAEA"/>
              </a:gs>
              <a:gs pos="100000">
                <a:srgbClr val="FFFFFF"/>
              </a:gs>
            </a:gsLst>
            <a:lin ang="16200000" scaled="1"/>
            <a:tileRect/>
          </a:gradFill>
          <a:ln w="9525">
            <a:solidFill>
              <a:srgbClr val="B2B2B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338459" y="4201616"/>
            <a:ext cx="2674800" cy="2107704"/>
          </a:xfrm>
          <a:prstGeom prst="roundRect">
            <a:avLst>
              <a:gd name="adj" fmla="val 5184"/>
            </a:avLst>
          </a:prstGeom>
          <a:gradFill flip="none" rotWithShape="1">
            <a:gsLst>
              <a:gs pos="0">
                <a:srgbClr val="F2F2F2"/>
              </a:gs>
              <a:gs pos="14000">
                <a:srgbClr val="EAEAEA"/>
              </a:gs>
              <a:gs pos="100000">
                <a:srgbClr val="FFFFFF"/>
              </a:gs>
            </a:gsLst>
            <a:lin ang="16200000" scaled="1"/>
            <a:tileRect/>
          </a:gradFill>
          <a:ln w="9525">
            <a:solidFill>
              <a:srgbClr val="B2B2B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Freeform 6"/>
          <p:cNvSpPr>
            <a:spLocks/>
          </p:cNvSpPr>
          <p:nvPr/>
        </p:nvSpPr>
        <p:spPr bwMode="auto">
          <a:xfrm>
            <a:off x="338459" y="1577676"/>
            <a:ext cx="2675899" cy="2448971"/>
          </a:xfrm>
          <a:custGeom>
            <a:avLst/>
            <a:gdLst>
              <a:gd name="T0" fmla="*/ 1220 w 1220"/>
              <a:gd name="T1" fmla="*/ 1062 h 1117"/>
              <a:gd name="T2" fmla="*/ 1165 w 1220"/>
              <a:gd name="T3" fmla="*/ 1117 h 1117"/>
              <a:gd name="T4" fmla="*/ 54 w 1220"/>
              <a:gd name="T5" fmla="*/ 1117 h 1117"/>
              <a:gd name="T6" fmla="*/ 0 w 1220"/>
              <a:gd name="T7" fmla="*/ 1062 h 1117"/>
              <a:gd name="T8" fmla="*/ 0 w 1220"/>
              <a:gd name="T9" fmla="*/ 55 h 1117"/>
              <a:gd name="T10" fmla="*/ 54 w 1220"/>
              <a:gd name="T11" fmla="*/ 0 h 1117"/>
              <a:gd name="T12" fmla="*/ 1165 w 1220"/>
              <a:gd name="T13" fmla="*/ 0 h 1117"/>
              <a:gd name="T14" fmla="*/ 1220 w 1220"/>
              <a:gd name="T15" fmla="*/ 55 h 1117"/>
              <a:gd name="T16" fmla="*/ 1220 w 1220"/>
              <a:gd name="T17" fmla="*/ 1062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0" h="1117">
                <a:moveTo>
                  <a:pt x="1220" y="1062"/>
                </a:moveTo>
                <a:cubicBezTo>
                  <a:pt x="1220" y="1093"/>
                  <a:pt x="1195" y="1117"/>
                  <a:pt x="1165" y="1117"/>
                </a:cubicBezTo>
                <a:cubicBezTo>
                  <a:pt x="54" y="1117"/>
                  <a:pt x="54" y="1117"/>
                  <a:pt x="54" y="1117"/>
                </a:cubicBezTo>
                <a:cubicBezTo>
                  <a:pt x="24" y="1117"/>
                  <a:pt x="0" y="1093"/>
                  <a:pt x="0" y="106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4" y="0"/>
                  <a:pt x="54" y="0"/>
                </a:cubicBezTo>
                <a:cubicBezTo>
                  <a:pt x="1165" y="0"/>
                  <a:pt x="1165" y="0"/>
                  <a:pt x="1165" y="0"/>
                </a:cubicBezTo>
                <a:cubicBezTo>
                  <a:pt x="1195" y="0"/>
                  <a:pt x="1220" y="25"/>
                  <a:pt x="1220" y="55"/>
                </a:cubicBezTo>
                <a:lnTo>
                  <a:pt x="1220" y="106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2" name="양쪽 모서리가 둥근 사각형 131"/>
          <p:cNvSpPr/>
          <p:nvPr/>
        </p:nvSpPr>
        <p:spPr>
          <a:xfrm>
            <a:off x="338460" y="1577676"/>
            <a:ext cx="2674800" cy="1440000"/>
          </a:xfrm>
          <a:prstGeom prst="round2SameRect">
            <a:avLst>
              <a:gd name="adj1" fmla="val 9073"/>
              <a:gd name="adj2" fmla="val 0"/>
            </a:avLst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/>
          <p:cNvSpPr/>
          <p:nvPr/>
        </p:nvSpPr>
        <p:spPr>
          <a:xfrm>
            <a:off x="416410" y="1589988"/>
            <a:ext cx="2520000" cy="18000"/>
          </a:xfrm>
          <a:prstGeom prst="rect">
            <a:avLst/>
          </a:prstGeom>
          <a:gradFill>
            <a:gsLst>
              <a:gs pos="49600">
                <a:srgbClr val="FFFFFF"/>
              </a:gs>
              <a:gs pos="0">
                <a:srgbClr val="333333">
                  <a:alpha val="0"/>
                </a:srgbClr>
              </a:gs>
              <a:gs pos="100000">
                <a:srgbClr val="5F5F5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Freeform 6"/>
          <p:cNvSpPr>
            <a:spLocks/>
          </p:cNvSpPr>
          <p:nvPr/>
        </p:nvSpPr>
        <p:spPr bwMode="auto">
          <a:xfrm>
            <a:off x="6106473" y="1577676"/>
            <a:ext cx="2675899" cy="2448971"/>
          </a:xfrm>
          <a:custGeom>
            <a:avLst/>
            <a:gdLst>
              <a:gd name="T0" fmla="*/ 1220 w 1220"/>
              <a:gd name="T1" fmla="*/ 1062 h 1117"/>
              <a:gd name="T2" fmla="*/ 1165 w 1220"/>
              <a:gd name="T3" fmla="*/ 1117 h 1117"/>
              <a:gd name="T4" fmla="*/ 54 w 1220"/>
              <a:gd name="T5" fmla="*/ 1117 h 1117"/>
              <a:gd name="T6" fmla="*/ 0 w 1220"/>
              <a:gd name="T7" fmla="*/ 1062 h 1117"/>
              <a:gd name="T8" fmla="*/ 0 w 1220"/>
              <a:gd name="T9" fmla="*/ 55 h 1117"/>
              <a:gd name="T10" fmla="*/ 54 w 1220"/>
              <a:gd name="T11" fmla="*/ 0 h 1117"/>
              <a:gd name="T12" fmla="*/ 1165 w 1220"/>
              <a:gd name="T13" fmla="*/ 0 h 1117"/>
              <a:gd name="T14" fmla="*/ 1220 w 1220"/>
              <a:gd name="T15" fmla="*/ 55 h 1117"/>
              <a:gd name="T16" fmla="*/ 1220 w 1220"/>
              <a:gd name="T17" fmla="*/ 1062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0" h="1117">
                <a:moveTo>
                  <a:pt x="1220" y="1062"/>
                </a:moveTo>
                <a:cubicBezTo>
                  <a:pt x="1220" y="1093"/>
                  <a:pt x="1195" y="1117"/>
                  <a:pt x="1165" y="1117"/>
                </a:cubicBezTo>
                <a:cubicBezTo>
                  <a:pt x="54" y="1117"/>
                  <a:pt x="54" y="1117"/>
                  <a:pt x="54" y="1117"/>
                </a:cubicBezTo>
                <a:cubicBezTo>
                  <a:pt x="24" y="1117"/>
                  <a:pt x="0" y="1093"/>
                  <a:pt x="0" y="106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4" y="0"/>
                  <a:pt x="54" y="0"/>
                </a:cubicBezTo>
                <a:cubicBezTo>
                  <a:pt x="1165" y="0"/>
                  <a:pt x="1165" y="0"/>
                  <a:pt x="1165" y="0"/>
                </a:cubicBezTo>
                <a:cubicBezTo>
                  <a:pt x="1195" y="0"/>
                  <a:pt x="1220" y="25"/>
                  <a:pt x="1220" y="55"/>
                </a:cubicBezTo>
                <a:lnTo>
                  <a:pt x="1220" y="106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6" name="양쪽 모서리가 둥근 사각형 155"/>
          <p:cNvSpPr/>
          <p:nvPr/>
        </p:nvSpPr>
        <p:spPr>
          <a:xfrm>
            <a:off x="6106473" y="1577676"/>
            <a:ext cx="2674800" cy="1440000"/>
          </a:xfrm>
          <a:prstGeom prst="round2SameRect">
            <a:avLst>
              <a:gd name="adj1" fmla="val 9073"/>
              <a:gd name="adj2" fmla="val 0"/>
            </a:avLst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>
            <a:off x="6184423" y="1589988"/>
            <a:ext cx="2520000" cy="18000"/>
          </a:xfrm>
          <a:prstGeom prst="rect">
            <a:avLst/>
          </a:prstGeom>
          <a:gradFill>
            <a:gsLst>
              <a:gs pos="49600">
                <a:srgbClr val="FFFFFF"/>
              </a:gs>
              <a:gs pos="0">
                <a:srgbClr val="333333">
                  <a:alpha val="0"/>
                </a:srgbClr>
              </a:gs>
              <a:gs pos="100000">
                <a:srgbClr val="5F5F5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Freeform 6"/>
          <p:cNvSpPr>
            <a:spLocks/>
          </p:cNvSpPr>
          <p:nvPr/>
        </p:nvSpPr>
        <p:spPr bwMode="auto">
          <a:xfrm>
            <a:off x="3222467" y="1577676"/>
            <a:ext cx="2675899" cy="2448971"/>
          </a:xfrm>
          <a:custGeom>
            <a:avLst/>
            <a:gdLst>
              <a:gd name="T0" fmla="*/ 1220 w 1220"/>
              <a:gd name="T1" fmla="*/ 1062 h 1117"/>
              <a:gd name="T2" fmla="*/ 1165 w 1220"/>
              <a:gd name="T3" fmla="*/ 1117 h 1117"/>
              <a:gd name="T4" fmla="*/ 54 w 1220"/>
              <a:gd name="T5" fmla="*/ 1117 h 1117"/>
              <a:gd name="T6" fmla="*/ 0 w 1220"/>
              <a:gd name="T7" fmla="*/ 1062 h 1117"/>
              <a:gd name="T8" fmla="*/ 0 w 1220"/>
              <a:gd name="T9" fmla="*/ 55 h 1117"/>
              <a:gd name="T10" fmla="*/ 54 w 1220"/>
              <a:gd name="T11" fmla="*/ 0 h 1117"/>
              <a:gd name="T12" fmla="*/ 1165 w 1220"/>
              <a:gd name="T13" fmla="*/ 0 h 1117"/>
              <a:gd name="T14" fmla="*/ 1220 w 1220"/>
              <a:gd name="T15" fmla="*/ 55 h 1117"/>
              <a:gd name="T16" fmla="*/ 1220 w 1220"/>
              <a:gd name="T17" fmla="*/ 1062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0" h="1117">
                <a:moveTo>
                  <a:pt x="1220" y="1062"/>
                </a:moveTo>
                <a:cubicBezTo>
                  <a:pt x="1220" y="1093"/>
                  <a:pt x="1195" y="1117"/>
                  <a:pt x="1165" y="1117"/>
                </a:cubicBezTo>
                <a:cubicBezTo>
                  <a:pt x="54" y="1117"/>
                  <a:pt x="54" y="1117"/>
                  <a:pt x="54" y="1117"/>
                </a:cubicBezTo>
                <a:cubicBezTo>
                  <a:pt x="24" y="1117"/>
                  <a:pt x="0" y="1093"/>
                  <a:pt x="0" y="1062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5"/>
                  <a:pt x="24" y="0"/>
                  <a:pt x="54" y="0"/>
                </a:cubicBezTo>
                <a:cubicBezTo>
                  <a:pt x="1165" y="0"/>
                  <a:pt x="1165" y="0"/>
                  <a:pt x="1165" y="0"/>
                </a:cubicBezTo>
                <a:cubicBezTo>
                  <a:pt x="1195" y="0"/>
                  <a:pt x="1220" y="25"/>
                  <a:pt x="1220" y="55"/>
                </a:cubicBezTo>
                <a:lnTo>
                  <a:pt x="1220" y="106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8" name="양쪽 모서리가 둥근 사각형 177"/>
          <p:cNvSpPr/>
          <p:nvPr/>
        </p:nvSpPr>
        <p:spPr>
          <a:xfrm>
            <a:off x="3222467" y="1577676"/>
            <a:ext cx="2674800" cy="1440000"/>
          </a:xfrm>
          <a:prstGeom prst="round2SameRect">
            <a:avLst>
              <a:gd name="adj1" fmla="val 9073"/>
              <a:gd name="adj2" fmla="val 0"/>
            </a:avLst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>
            <a:off x="3300417" y="1589988"/>
            <a:ext cx="2520000" cy="18000"/>
          </a:xfrm>
          <a:prstGeom prst="rect">
            <a:avLst/>
          </a:prstGeom>
          <a:gradFill>
            <a:gsLst>
              <a:gs pos="49600">
                <a:srgbClr val="FFFFFF"/>
              </a:gs>
              <a:gs pos="0">
                <a:srgbClr val="333333">
                  <a:alpha val="0"/>
                </a:srgbClr>
              </a:gs>
              <a:gs pos="100000">
                <a:srgbClr val="5F5F5F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Freeform 7"/>
          <p:cNvSpPr>
            <a:spLocks/>
          </p:cNvSpPr>
          <p:nvPr/>
        </p:nvSpPr>
        <p:spPr bwMode="auto">
          <a:xfrm>
            <a:off x="494069" y="1735771"/>
            <a:ext cx="2379503" cy="2493431"/>
          </a:xfrm>
          <a:custGeom>
            <a:avLst/>
            <a:gdLst>
              <a:gd name="T0" fmla="*/ 516 w 1085"/>
              <a:gd name="T1" fmla="*/ 0 h 1137"/>
              <a:gd name="T2" fmla="*/ 0 w 1085"/>
              <a:gd name="T3" fmla="*/ 519 h 1137"/>
              <a:gd name="T4" fmla="*/ 540 w 1085"/>
              <a:gd name="T5" fmla="*/ 1035 h 1137"/>
              <a:gd name="T6" fmla="*/ 540 w 1085"/>
              <a:gd name="T7" fmla="*/ 1137 h 1137"/>
              <a:gd name="T8" fmla="*/ 1085 w 1085"/>
              <a:gd name="T9" fmla="*/ 569 h 1137"/>
              <a:gd name="T10" fmla="*/ 516 w 1085"/>
              <a:gd name="T11" fmla="*/ 0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5" h="1137">
                <a:moveTo>
                  <a:pt x="516" y="0"/>
                </a:moveTo>
                <a:cubicBezTo>
                  <a:pt x="231" y="0"/>
                  <a:pt x="0" y="233"/>
                  <a:pt x="0" y="519"/>
                </a:cubicBezTo>
                <a:cubicBezTo>
                  <a:pt x="0" y="804"/>
                  <a:pt x="255" y="1035"/>
                  <a:pt x="540" y="1035"/>
                </a:cubicBezTo>
                <a:cubicBezTo>
                  <a:pt x="540" y="1137"/>
                  <a:pt x="540" y="1137"/>
                  <a:pt x="540" y="1137"/>
                </a:cubicBezTo>
                <a:cubicBezTo>
                  <a:pt x="828" y="1137"/>
                  <a:pt x="1085" y="873"/>
                  <a:pt x="1085" y="569"/>
                </a:cubicBezTo>
                <a:cubicBezTo>
                  <a:pt x="1085" y="255"/>
                  <a:pt x="830" y="0"/>
                  <a:pt x="5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27000" dist="254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1" name="Freeform 8"/>
          <p:cNvSpPr>
            <a:spLocks noEditPoints="1"/>
          </p:cNvSpPr>
          <p:nvPr/>
        </p:nvSpPr>
        <p:spPr bwMode="auto">
          <a:xfrm>
            <a:off x="439421" y="1679270"/>
            <a:ext cx="2489726" cy="2609211"/>
          </a:xfrm>
          <a:custGeom>
            <a:avLst/>
            <a:gdLst>
              <a:gd name="T0" fmla="*/ 540 w 1135"/>
              <a:gd name="T1" fmla="*/ 0 h 1190"/>
              <a:gd name="T2" fmla="*/ 0 w 1135"/>
              <a:gd name="T3" fmla="*/ 542 h 1190"/>
              <a:gd name="T4" fmla="*/ 540 w 1135"/>
              <a:gd name="T5" fmla="*/ 1083 h 1190"/>
              <a:gd name="T6" fmla="*/ 540 w 1135"/>
              <a:gd name="T7" fmla="*/ 1190 h 1190"/>
              <a:gd name="T8" fmla="*/ 1135 w 1135"/>
              <a:gd name="T9" fmla="*/ 595 h 1190"/>
              <a:gd name="T10" fmla="*/ 540 w 1135"/>
              <a:gd name="T11" fmla="*/ 0 h 1190"/>
              <a:gd name="T12" fmla="*/ 586 w 1135"/>
              <a:gd name="T13" fmla="*/ 1140 h 1190"/>
              <a:gd name="T14" fmla="*/ 586 w 1135"/>
              <a:gd name="T15" fmla="*/ 1042 h 1190"/>
              <a:gd name="T16" fmla="*/ 47 w 1135"/>
              <a:gd name="T17" fmla="*/ 547 h 1190"/>
              <a:gd name="T18" fmla="*/ 543 w 1135"/>
              <a:gd name="T19" fmla="*/ 50 h 1190"/>
              <a:gd name="T20" fmla="*/ 1087 w 1135"/>
              <a:gd name="T21" fmla="*/ 595 h 1190"/>
              <a:gd name="T22" fmla="*/ 586 w 1135"/>
              <a:gd name="T23" fmla="*/ 114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5" h="1190">
                <a:moveTo>
                  <a:pt x="540" y="0"/>
                </a:moveTo>
                <a:cubicBezTo>
                  <a:pt x="242" y="0"/>
                  <a:pt x="0" y="244"/>
                  <a:pt x="0" y="542"/>
                </a:cubicBezTo>
                <a:cubicBezTo>
                  <a:pt x="0" y="841"/>
                  <a:pt x="242" y="1083"/>
                  <a:pt x="540" y="1083"/>
                </a:cubicBezTo>
                <a:cubicBezTo>
                  <a:pt x="540" y="1190"/>
                  <a:pt x="540" y="1190"/>
                  <a:pt x="540" y="1190"/>
                </a:cubicBezTo>
                <a:cubicBezTo>
                  <a:pt x="869" y="1190"/>
                  <a:pt x="1135" y="923"/>
                  <a:pt x="1135" y="595"/>
                </a:cubicBezTo>
                <a:cubicBezTo>
                  <a:pt x="1135" y="266"/>
                  <a:pt x="869" y="0"/>
                  <a:pt x="540" y="0"/>
                </a:cubicBezTo>
                <a:close/>
                <a:moveTo>
                  <a:pt x="586" y="1140"/>
                </a:moveTo>
                <a:cubicBezTo>
                  <a:pt x="586" y="1042"/>
                  <a:pt x="586" y="1042"/>
                  <a:pt x="586" y="1042"/>
                </a:cubicBezTo>
                <a:cubicBezTo>
                  <a:pt x="318" y="1056"/>
                  <a:pt x="55" y="859"/>
                  <a:pt x="47" y="547"/>
                </a:cubicBezTo>
                <a:cubicBezTo>
                  <a:pt x="41" y="273"/>
                  <a:pt x="269" y="50"/>
                  <a:pt x="543" y="50"/>
                </a:cubicBezTo>
                <a:cubicBezTo>
                  <a:pt x="843" y="50"/>
                  <a:pt x="1087" y="294"/>
                  <a:pt x="1087" y="595"/>
                </a:cubicBezTo>
                <a:cubicBezTo>
                  <a:pt x="1087" y="877"/>
                  <a:pt x="842" y="1134"/>
                  <a:pt x="586" y="1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2" name="Freeform 7"/>
          <p:cNvSpPr>
            <a:spLocks/>
          </p:cNvSpPr>
          <p:nvPr/>
        </p:nvSpPr>
        <p:spPr bwMode="auto">
          <a:xfrm>
            <a:off x="3378075" y="1735771"/>
            <a:ext cx="2379503" cy="2493431"/>
          </a:xfrm>
          <a:custGeom>
            <a:avLst/>
            <a:gdLst>
              <a:gd name="T0" fmla="*/ 516 w 1085"/>
              <a:gd name="T1" fmla="*/ 0 h 1137"/>
              <a:gd name="T2" fmla="*/ 0 w 1085"/>
              <a:gd name="T3" fmla="*/ 519 h 1137"/>
              <a:gd name="T4" fmla="*/ 540 w 1085"/>
              <a:gd name="T5" fmla="*/ 1035 h 1137"/>
              <a:gd name="T6" fmla="*/ 540 w 1085"/>
              <a:gd name="T7" fmla="*/ 1137 h 1137"/>
              <a:gd name="T8" fmla="*/ 1085 w 1085"/>
              <a:gd name="T9" fmla="*/ 569 h 1137"/>
              <a:gd name="T10" fmla="*/ 516 w 1085"/>
              <a:gd name="T11" fmla="*/ 0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5" h="1137">
                <a:moveTo>
                  <a:pt x="516" y="0"/>
                </a:moveTo>
                <a:cubicBezTo>
                  <a:pt x="231" y="0"/>
                  <a:pt x="0" y="233"/>
                  <a:pt x="0" y="519"/>
                </a:cubicBezTo>
                <a:cubicBezTo>
                  <a:pt x="0" y="804"/>
                  <a:pt x="255" y="1035"/>
                  <a:pt x="540" y="1035"/>
                </a:cubicBezTo>
                <a:cubicBezTo>
                  <a:pt x="540" y="1137"/>
                  <a:pt x="540" y="1137"/>
                  <a:pt x="540" y="1137"/>
                </a:cubicBezTo>
                <a:cubicBezTo>
                  <a:pt x="828" y="1137"/>
                  <a:pt x="1085" y="873"/>
                  <a:pt x="1085" y="569"/>
                </a:cubicBezTo>
                <a:cubicBezTo>
                  <a:pt x="1085" y="255"/>
                  <a:pt x="830" y="0"/>
                  <a:pt x="5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27000" dist="254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3" name="Freeform 8"/>
          <p:cNvSpPr>
            <a:spLocks noEditPoints="1"/>
          </p:cNvSpPr>
          <p:nvPr/>
        </p:nvSpPr>
        <p:spPr bwMode="auto">
          <a:xfrm>
            <a:off x="3323427" y="1679270"/>
            <a:ext cx="2489726" cy="2609211"/>
          </a:xfrm>
          <a:custGeom>
            <a:avLst/>
            <a:gdLst>
              <a:gd name="T0" fmla="*/ 540 w 1135"/>
              <a:gd name="T1" fmla="*/ 0 h 1190"/>
              <a:gd name="T2" fmla="*/ 0 w 1135"/>
              <a:gd name="T3" fmla="*/ 542 h 1190"/>
              <a:gd name="T4" fmla="*/ 540 w 1135"/>
              <a:gd name="T5" fmla="*/ 1083 h 1190"/>
              <a:gd name="T6" fmla="*/ 540 w 1135"/>
              <a:gd name="T7" fmla="*/ 1190 h 1190"/>
              <a:gd name="T8" fmla="*/ 1135 w 1135"/>
              <a:gd name="T9" fmla="*/ 595 h 1190"/>
              <a:gd name="T10" fmla="*/ 540 w 1135"/>
              <a:gd name="T11" fmla="*/ 0 h 1190"/>
              <a:gd name="T12" fmla="*/ 586 w 1135"/>
              <a:gd name="T13" fmla="*/ 1140 h 1190"/>
              <a:gd name="T14" fmla="*/ 586 w 1135"/>
              <a:gd name="T15" fmla="*/ 1042 h 1190"/>
              <a:gd name="T16" fmla="*/ 47 w 1135"/>
              <a:gd name="T17" fmla="*/ 547 h 1190"/>
              <a:gd name="T18" fmla="*/ 543 w 1135"/>
              <a:gd name="T19" fmla="*/ 50 h 1190"/>
              <a:gd name="T20" fmla="*/ 1087 w 1135"/>
              <a:gd name="T21" fmla="*/ 595 h 1190"/>
              <a:gd name="T22" fmla="*/ 586 w 1135"/>
              <a:gd name="T23" fmla="*/ 114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5" h="1190">
                <a:moveTo>
                  <a:pt x="540" y="0"/>
                </a:moveTo>
                <a:cubicBezTo>
                  <a:pt x="242" y="0"/>
                  <a:pt x="0" y="244"/>
                  <a:pt x="0" y="542"/>
                </a:cubicBezTo>
                <a:cubicBezTo>
                  <a:pt x="0" y="841"/>
                  <a:pt x="242" y="1083"/>
                  <a:pt x="540" y="1083"/>
                </a:cubicBezTo>
                <a:cubicBezTo>
                  <a:pt x="540" y="1190"/>
                  <a:pt x="540" y="1190"/>
                  <a:pt x="540" y="1190"/>
                </a:cubicBezTo>
                <a:cubicBezTo>
                  <a:pt x="869" y="1190"/>
                  <a:pt x="1135" y="923"/>
                  <a:pt x="1135" y="595"/>
                </a:cubicBezTo>
                <a:cubicBezTo>
                  <a:pt x="1135" y="266"/>
                  <a:pt x="869" y="0"/>
                  <a:pt x="540" y="0"/>
                </a:cubicBezTo>
                <a:close/>
                <a:moveTo>
                  <a:pt x="586" y="1140"/>
                </a:moveTo>
                <a:cubicBezTo>
                  <a:pt x="586" y="1042"/>
                  <a:pt x="586" y="1042"/>
                  <a:pt x="586" y="1042"/>
                </a:cubicBezTo>
                <a:cubicBezTo>
                  <a:pt x="318" y="1056"/>
                  <a:pt x="55" y="859"/>
                  <a:pt x="47" y="547"/>
                </a:cubicBezTo>
                <a:cubicBezTo>
                  <a:pt x="41" y="273"/>
                  <a:pt x="269" y="50"/>
                  <a:pt x="543" y="50"/>
                </a:cubicBezTo>
                <a:cubicBezTo>
                  <a:pt x="843" y="50"/>
                  <a:pt x="1087" y="294"/>
                  <a:pt x="1087" y="595"/>
                </a:cubicBezTo>
                <a:cubicBezTo>
                  <a:pt x="1087" y="877"/>
                  <a:pt x="842" y="1134"/>
                  <a:pt x="586" y="11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4" name="Freeform 7"/>
          <p:cNvSpPr>
            <a:spLocks/>
          </p:cNvSpPr>
          <p:nvPr/>
        </p:nvSpPr>
        <p:spPr bwMode="auto">
          <a:xfrm>
            <a:off x="6262081" y="1735771"/>
            <a:ext cx="2379503" cy="2493431"/>
          </a:xfrm>
          <a:custGeom>
            <a:avLst/>
            <a:gdLst>
              <a:gd name="T0" fmla="*/ 516 w 1085"/>
              <a:gd name="T1" fmla="*/ 0 h 1137"/>
              <a:gd name="T2" fmla="*/ 0 w 1085"/>
              <a:gd name="T3" fmla="*/ 519 h 1137"/>
              <a:gd name="T4" fmla="*/ 540 w 1085"/>
              <a:gd name="T5" fmla="*/ 1035 h 1137"/>
              <a:gd name="T6" fmla="*/ 540 w 1085"/>
              <a:gd name="T7" fmla="*/ 1137 h 1137"/>
              <a:gd name="T8" fmla="*/ 1085 w 1085"/>
              <a:gd name="T9" fmla="*/ 569 h 1137"/>
              <a:gd name="T10" fmla="*/ 516 w 1085"/>
              <a:gd name="T11" fmla="*/ 0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5" h="1137">
                <a:moveTo>
                  <a:pt x="516" y="0"/>
                </a:moveTo>
                <a:cubicBezTo>
                  <a:pt x="231" y="0"/>
                  <a:pt x="0" y="233"/>
                  <a:pt x="0" y="519"/>
                </a:cubicBezTo>
                <a:cubicBezTo>
                  <a:pt x="0" y="804"/>
                  <a:pt x="255" y="1035"/>
                  <a:pt x="540" y="1035"/>
                </a:cubicBezTo>
                <a:cubicBezTo>
                  <a:pt x="540" y="1137"/>
                  <a:pt x="540" y="1137"/>
                  <a:pt x="540" y="1137"/>
                </a:cubicBezTo>
                <a:cubicBezTo>
                  <a:pt x="828" y="1137"/>
                  <a:pt x="1085" y="873"/>
                  <a:pt x="1085" y="569"/>
                </a:cubicBezTo>
                <a:cubicBezTo>
                  <a:pt x="1085" y="255"/>
                  <a:pt x="830" y="0"/>
                  <a:pt x="5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27000" dist="254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5" name="Freeform 8"/>
          <p:cNvSpPr>
            <a:spLocks noEditPoints="1"/>
          </p:cNvSpPr>
          <p:nvPr/>
        </p:nvSpPr>
        <p:spPr bwMode="auto">
          <a:xfrm>
            <a:off x="6207433" y="1679270"/>
            <a:ext cx="2489726" cy="2609211"/>
          </a:xfrm>
          <a:custGeom>
            <a:avLst/>
            <a:gdLst>
              <a:gd name="T0" fmla="*/ 540 w 1135"/>
              <a:gd name="T1" fmla="*/ 0 h 1190"/>
              <a:gd name="T2" fmla="*/ 0 w 1135"/>
              <a:gd name="T3" fmla="*/ 542 h 1190"/>
              <a:gd name="T4" fmla="*/ 540 w 1135"/>
              <a:gd name="T5" fmla="*/ 1083 h 1190"/>
              <a:gd name="T6" fmla="*/ 540 w 1135"/>
              <a:gd name="T7" fmla="*/ 1190 h 1190"/>
              <a:gd name="T8" fmla="*/ 1135 w 1135"/>
              <a:gd name="T9" fmla="*/ 595 h 1190"/>
              <a:gd name="T10" fmla="*/ 540 w 1135"/>
              <a:gd name="T11" fmla="*/ 0 h 1190"/>
              <a:gd name="T12" fmla="*/ 586 w 1135"/>
              <a:gd name="T13" fmla="*/ 1140 h 1190"/>
              <a:gd name="T14" fmla="*/ 586 w 1135"/>
              <a:gd name="T15" fmla="*/ 1042 h 1190"/>
              <a:gd name="T16" fmla="*/ 47 w 1135"/>
              <a:gd name="T17" fmla="*/ 547 h 1190"/>
              <a:gd name="T18" fmla="*/ 543 w 1135"/>
              <a:gd name="T19" fmla="*/ 50 h 1190"/>
              <a:gd name="T20" fmla="*/ 1087 w 1135"/>
              <a:gd name="T21" fmla="*/ 595 h 1190"/>
              <a:gd name="T22" fmla="*/ 586 w 1135"/>
              <a:gd name="T23" fmla="*/ 114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5" h="1190">
                <a:moveTo>
                  <a:pt x="540" y="0"/>
                </a:moveTo>
                <a:cubicBezTo>
                  <a:pt x="242" y="0"/>
                  <a:pt x="0" y="244"/>
                  <a:pt x="0" y="542"/>
                </a:cubicBezTo>
                <a:cubicBezTo>
                  <a:pt x="0" y="841"/>
                  <a:pt x="242" y="1083"/>
                  <a:pt x="540" y="1083"/>
                </a:cubicBezTo>
                <a:cubicBezTo>
                  <a:pt x="540" y="1190"/>
                  <a:pt x="540" y="1190"/>
                  <a:pt x="540" y="1190"/>
                </a:cubicBezTo>
                <a:cubicBezTo>
                  <a:pt x="869" y="1190"/>
                  <a:pt x="1135" y="923"/>
                  <a:pt x="1135" y="595"/>
                </a:cubicBezTo>
                <a:cubicBezTo>
                  <a:pt x="1135" y="266"/>
                  <a:pt x="869" y="0"/>
                  <a:pt x="540" y="0"/>
                </a:cubicBezTo>
                <a:close/>
                <a:moveTo>
                  <a:pt x="586" y="1140"/>
                </a:moveTo>
                <a:cubicBezTo>
                  <a:pt x="586" y="1042"/>
                  <a:pt x="586" y="1042"/>
                  <a:pt x="586" y="1042"/>
                </a:cubicBezTo>
                <a:cubicBezTo>
                  <a:pt x="318" y="1056"/>
                  <a:pt x="55" y="859"/>
                  <a:pt x="47" y="547"/>
                </a:cubicBezTo>
                <a:cubicBezTo>
                  <a:pt x="41" y="273"/>
                  <a:pt x="269" y="50"/>
                  <a:pt x="543" y="50"/>
                </a:cubicBezTo>
                <a:cubicBezTo>
                  <a:pt x="843" y="50"/>
                  <a:pt x="1087" y="294"/>
                  <a:pt x="1087" y="595"/>
                </a:cubicBezTo>
                <a:cubicBezTo>
                  <a:pt x="1087" y="877"/>
                  <a:pt x="842" y="1134"/>
                  <a:pt x="586" y="1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9" name="TextBox 188"/>
          <p:cNvSpPr txBox="1"/>
          <p:nvPr/>
        </p:nvSpPr>
        <p:spPr>
          <a:xfrm>
            <a:off x="512815" y="4504505"/>
            <a:ext cx="2326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일반기업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예비 및 인증 사회적 기업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en-US" altLang="ko-KR" sz="900" b="1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396823" y="4504505"/>
            <a:ext cx="2326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 지역별 지원기관</a:t>
            </a:r>
            <a:endParaRPr lang="en-US" altLang="ko-KR" sz="1100" b="1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280829" y="4504505"/>
            <a:ext cx="2326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기초 및 광역자치단체 담당자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고용노동부지청 및 고용정보센터 담당자</a:t>
            </a: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endParaRPr lang="en-US" altLang="ko-KR" sz="900" b="1" dirty="0">
              <a:solidFill>
                <a:schemeClr val="accent1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272" name="직선 연결선 271"/>
          <p:cNvCxnSpPr/>
          <p:nvPr/>
        </p:nvCxnSpPr>
        <p:spPr>
          <a:xfrm>
            <a:off x="451859" y="4941168"/>
            <a:ext cx="2448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직선 연결선 272"/>
          <p:cNvCxnSpPr/>
          <p:nvPr/>
        </p:nvCxnSpPr>
        <p:spPr>
          <a:xfrm>
            <a:off x="3335867" y="4941168"/>
            <a:ext cx="2448000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직선 연결선 273"/>
          <p:cNvCxnSpPr/>
          <p:nvPr/>
        </p:nvCxnSpPr>
        <p:spPr>
          <a:xfrm>
            <a:off x="6219873" y="4941168"/>
            <a:ext cx="2448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397425" y="5090120"/>
            <a:ext cx="25568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회원가입 페이지를 통하여 가입한다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아이핀 이나 공인인증서로 로그인 한다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3281433" y="5085184"/>
            <a:ext cx="25568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회원가입 페이지를 통하여 가입한다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사회적기업지원기관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컨설팅 지원기관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창업팀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위탁기관인지 선택한다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아이핀 이나  공인인증서로 로그인 한다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6165439" y="5008240"/>
            <a:ext cx="255686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회원가입페이지를 통하여 가입한다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통합시스템 접근권한신청서를 작성하여 제출하여야 사용할 수 있다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G-PIN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이나 공인인증서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,GPKI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로 로그인한다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pic>
        <p:nvPicPr>
          <p:cNvPr id="278" name="그림 27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789543"/>
            <a:ext cx="956834" cy="956832"/>
          </a:xfrm>
          <a:prstGeom prst="rect">
            <a:avLst/>
          </a:prstGeom>
        </p:spPr>
      </p:pic>
      <p:pic>
        <p:nvPicPr>
          <p:cNvPr id="279" name="그림 278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403" y="2789543"/>
            <a:ext cx="956834" cy="956832"/>
          </a:xfrm>
          <a:prstGeom prst="rect">
            <a:avLst/>
          </a:prstGeom>
        </p:spPr>
      </p:pic>
      <p:pic>
        <p:nvPicPr>
          <p:cNvPr id="280" name="그림 27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789543"/>
            <a:ext cx="956834" cy="956832"/>
          </a:xfrm>
          <a:prstGeom prst="rect">
            <a:avLst/>
          </a:prstGeom>
        </p:spPr>
      </p:pic>
      <p:sp>
        <p:nvSpPr>
          <p:cNvPr id="281" name="TextBox 280"/>
          <p:cNvSpPr txBox="1"/>
          <p:nvPr/>
        </p:nvSpPr>
        <p:spPr>
          <a:xfrm>
            <a:off x="836996" y="2385755"/>
            <a:ext cx="16369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ko-KR" altLang="en-US" sz="15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일반 및 기업회원</a:t>
            </a:r>
            <a:endParaRPr lang="en-US" altLang="ko-KR" sz="15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4061395" y="2385755"/>
            <a:ext cx="9412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ko-KR" altLang="en-US" sz="15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지원기관</a:t>
            </a:r>
            <a:endParaRPr lang="en-US" altLang="ko-KR" sz="15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7061097" y="2385755"/>
            <a:ext cx="7521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ko-KR" altLang="en-US" sz="15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공무원</a:t>
            </a:r>
            <a:endParaRPr lang="en-US" altLang="ko-KR" sz="15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2" name="그룹 283"/>
          <p:cNvGrpSpPr/>
          <p:nvPr/>
        </p:nvGrpSpPr>
        <p:grpSpPr>
          <a:xfrm>
            <a:off x="413313" y="1657515"/>
            <a:ext cx="2525094" cy="123638"/>
            <a:chOff x="405061" y="1518692"/>
            <a:chExt cx="2525094" cy="123638"/>
          </a:xfrm>
        </p:grpSpPr>
        <p:sp>
          <p:nvSpPr>
            <p:cNvPr id="285" name="타원 284"/>
            <p:cNvSpPr/>
            <p:nvPr/>
          </p:nvSpPr>
          <p:spPr>
            <a:xfrm rot="10800000" flipH="1">
              <a:off x="405061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타원 285"/>
            <p:cNvSpPr/>
            <p:nvPr/>
          </p:nvSpPr>
          <p:spPr>
            <a:xfrm rot="10800000" flipH="1">
              <a:off x="2806515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86"/>
          <p:cNvGrpSpPr/>
          <p:nvPr/>
        </p:nvGrpSpPr>
        <p:grpSpPr>
          <a:xfrm>
            <a:off x="3297320" y="1657515"/>
            <a:ext cx="2525094" cy="123638"/>
            <a:chOff x="405061" y="1518692"/>
            <a:chExt cx="2525094" cy="123638"/>
          </a:xfrm>
        </p:grpSpPr>
        <p:sp>
          <p:nvSpPr>
            <p:cNvPr id="288" name="타원 287"/>
            <p:cNvSpPr/>
            <p:nvPr/>
          </p:nvSpPr>
          <p:spPr>
            <a:xfrm rot="10800000" flipH="1">
              <a:off x="405061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타원 288"/>
            <p:cNvSpPr/>
            <p:nvPr/>
          </p:nvSpPr>
          <p:spPr>
            <a:xfrm rot="10800000" flipH="1">
              <a:off x="2806515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289"/>
          <p:cNvGrpSpPr/>
          <p:nvPr/>
        </p:nvGrpSpPr>
        <p:grpSpPr>
          <a:xfrm>
            <a:off x="6181326" y="1657515"/>
            <a:ext cx="2525094" cy="123638"/>
            <a:chOff x="405061" y="1518692"/>
            <a:chExt cx="2525094" cy="123638"/>
          </a:xfrm>
        </p:grpSpPr>
        <p:sp>
          <p:nvSpPr>
            <p:cNvPr id="291" name="타원 290"/>
            <p:cNvSpPr/>
            <p:nvPr/>
          </p:nvSpPr>
          <p:spPr>
            <a:xfrm rot="10800000" flipH="1">
              <a:off x="405061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타원 291"/>
            <p:cNvSpPr/>
            <p:nvPr/>
          </p:nvSpPr>
          <p:spPr>
            <a:xfrm rot="10800000" flipH="1">
              <a:off x="2806515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chemeClr val="accent3">
                  <a:lumMod val="75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292"/>
          <p:cNvGrpSpPr/>
          <p:nvPr/>
        </p:nvGrpSpPr>
        <p:grpSpPr>
          <a:xfrm>
            <a:off x="413313" y="4289879"/>
            <a:ext cx="2525094" cy="123638"/>
            <a:chOff x="405061" y="1518692"/>
            <a:chExt cx="2525094" cy="123638"/>
          </a:xfrm>
        </p:grpSpPr>
        <p:sp>
          <p:nvSpPr>
            <p:cNvPr id="294" name="타원 293"/>
            <p:cNvSpPr/>
            <p:nvPr/>
          </p:nvSpPr>
          <p:spPr>
            <a:xfrm rot="10800000" flipH="1">
              <a:off x="405061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rgbClr val="B2B2B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타원 294"/>
            <p:cNvSpPr/>
            <p:nvPr/>
          </p:nvSpPr>
          <p:spPr>
            <a:xfrm rot="10800000" flipH="1">
              <a:off x="2806515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rgbClr val="B2B2B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295"/>
          <p:cNvGrpSpPr/>
          <p:nvPr/>
        </p:nvGrpSpPr>
        <p:grpSpPr>
          <a:xfrm>
            <a:off x="3297320" y="4289879"/>
            <a:ext cx="2525094" cy="123638"/>
            <a:chOff x="405061" y="1518692"/>
            <a:chExt cx="2525094" cy="123638"/>
          </a:xfrm>
        </p:grpSpPr>
        <p:sp>
          <p:nvSpPr>
            <p:cNvPr id="297" name="타원 296"/>
            <p:cNvSpPr/>
            <p:nvPr/>
          </p:nvSpPr>
          <p:spPr>
            <a:xfrm rot="10800000" flipH="1">
              <a:off x="405061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rgbClr val="B2B2B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타원 297"/>
            <p:cNvSpPr/>
            <p:nvPr/>
          </p:nvSpPr>
          <p:spPr>
            <a:xfrm rot="10800000" flipH="1">
              <a:off x="2806515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rgbClr val="B2B2B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298"/>
          <p:cNvGrpSpPr/>
          <p:nvPr/>
        </p:nvGrpSpPr>
        <p:grpSpPr>
          <a:xfrm>
            <a:off x="6181326" y="4289879"/>
            <a:ext cx="2525094" cy="123638"/>
            <a:chOff x="405061" y="1518692"/>
            <a:chExt cx="2525094" cy="123638"/>
          </a:xfrm>
        </p:grpSpPr>
        <p:sp>
          <p:nvSpPr>
            <p:cNvPr id="300" name="타원 299"/>
            <p:cNvSpPr/>
            <p:nvPr/>
          </p:nvSpPr>
          <p:spPr>
            <a:xfrm rot="10800000" flipH="1">
              <a:off x="405061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rgbClr val="B2B2B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타원 300"/>
            <p:cNvSpPr/>
            <p:nvPr/>
          </p:nvSpPr>
          <p:spPr>
            <a:xfrm rot="10800000" flipH="1">
              <a:off x="2806515" y="1518692"/>
              <a:ext cx="123640" cy="123638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12700">
              <a:solidFill>
                <a:srgbClr val="B2B2B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 smtClean="0"/>
              <a:t>지정 신청서 접수내역 조회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지정 신청서 접수내역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454638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00" y="2160036"/>
            <a:ext cx="5034540" cy="3740451"/>
          </a:xfrm>
          <a:prstGeom prst="rect">
            <a:avLst/>
          </a:prstGeom>
        </p:spPr>
      </p:pic>
      <p:sp>
        <p:nvSpPr>
          <p:cNvPr id="15" name="순서도: 대체 처리 14"/>
          <p:cNvSpPr/>
          <p:nvPr/>
        </p:nvSpPr>
        <p:spPr>
          <a:xfrm>
            <a:off x="5715582" y="4606766"/>
            <a:ext cx="451556" cy="204267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직선 화살표 연결선 15"/>
          <p:cNvCxnSpPr>
            <a:stCxn id="12" idx="3"/>
          </p:cNvCxnSpPr>
          <p:nvPr/>
        </p:nvCxnSpPr>
        <p:spPr>
          <a:xfrm>
            <a:off x="1547664" y="3542554"/>
            <a:ext cx="4167918" cy="11825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지정 신청서 접수내역 조회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기업정보는 자동으로 보여집니다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 smtClean="0"/>
              <a:t>지정신청서의 내용을 확인할 수 있습니다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449732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73409"/>
            <a:ext cx="4176464" cy="3906540"/>
          </a:xfrm>
          <a:prstGeom prst="rect">
            <a:avLst/>
          </a:prstGeom>
        </p:spPr>
      </p:pic>
      <p:sp>
        <p:nvSpPr>
          <p:cNvPr id="16" name="순서도: 대체 처리 15"/>
          <p:cNvSpPr/>
          <p:nvPr/>
        </p:nvSpPr>
        <p:spPr>
          <a:xfrm>
            <a:off x="1827150" y="2961082"/>
            <a:ext cx="4185010" cy="104398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순서도: 대체 처리 16"/>
          <p:cNvSpPr/>
          <p:nvPr/>
        </p:nvSpPr>
        <p:spPr>
          <a:xfrm>
            <a:off x="1827150" y="4046386"/>
            <a:ext cx="584610" cy="18869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지정 신청서 접수내역 조회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신청기업 현황</a:t>
            </a:r>
            <a:endParaRPr lang="en-US" altLang="ko-KR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449732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13" y="2152001"/>
            <a:ext cx="3724799" cy="3925904"/>
          </a:xfrm>
          <a:prstGeom prst="rect">
            <a:avLst/>
          </a:prstGeom>
        </p:spPr>
      </p:pic>
      <p:sp>
        <p:nvSpPr>
          <p:cNvPr id="15" name="순서도: 대체 처리 14"/>
          <p:cNvSpPr/>
          <p:nvPr/>
        </p:nvSpPr>
        <p:spPr>
          <a:xfrm>
            <a:off x="2220357" y="3789040"/>
            <a:ext cx="623451" cy="216023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11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지정 신청서 접수내역 조회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사업운영 현황</a:t>
            </a:r>
            <a:endParaRPr lang="en-US" altLang="ko-KR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449732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79" y="2154194"/>
            <a:ext cx="4534013" cy="3945181"/>
          </a:xfrm>
          <a:prstGeom prst="rect">
            <a:avLst/>
          </a:prstGeom>
        </p:spPr>
      </p:pic>
      <p:sp>
        <p:nvSpPr>
          <p:cNvPr id="16" name="순서도: 대체 처리 15"/>
          <p:cNvSpPr/>
          <p:nvPr/>
        </p:nvSpPr>
        <p:spPr>
          <a:xfrm>
            <a:off x="2779771" y="2131862"/>
            <a:ext cx="682831" cy="271934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62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817995" cy="49834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 </a:t>
            </a:r>
            <a:r>
              <a:rPr lang="ko-KR" altLang="en-US" sz="3200" spc="-300" dirty="0"/>
              <a:t>지정 신청서 접수내역 조회</a:t>
            </a:r>
            <a:endParaRPr lang="ko-KR" altLang="en-US" sz="32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종전 사업 참여여부</a:t>
            </a:r>
            <a:endParaRPr lang="en-US" altLang="ko-KR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 err="1"/>
              <a:t>예비사회적기업</a:t>
            </a:r>
            <a:r>
              <a:rPr lang="ko-KR" altLang="en-US" dirty="0"/>
              <a:t> 지정신청</a:t>
            </a:r>
          </a:p>
        </p:txBody>
      </p:sp>
      <p:sp>
        <p:nvSpPr>
          <p:cNvPr id="12" name="순서도: 대체 처리 11"/>
          <p:cNvSpPr/>
          <p:nvPr/>
        </p:nvSpPr>
        <p:spPr>
          <a:xfrm>
            <a:off x="251520" y="3449732"/>
            <a:ext cx="1296144" cy="175832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2" y="2132857"/>
            <a:ext cx="5188400" cy="331236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0762"/>
            <a:ext cx="6817995" cy="3462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68" y="2157326"/>
            <a:ext cx="4841217" cy="2926450"/>
          </a:xfrm>
          <a:prstGeom prst="rect">
            <a:avLst/>
          </a:prstGeom>
        </p:spPr>
      </p:pic>
      <p:sp>
        <p:nvSpPr>
          <p:cNvPr id="16" name="순서도: 대체 처리 15"/>
          <p:cNvSpPr/>
          <p:nvPr/>
        </p:nvSpPr>
        <p:spPr>
          <a:xfrm>
            <a:off x="3364956" y="4290246"/>
            <a:ext cx="864096" cy="316520"/>
          </a:xfrm>
          <a:prstGeom prst="flowChartAlternateProcess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4370354"/>
            <a:ext cx="1464367" cy="9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918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spc="-300" dirty="0"/>
              <a:t>지정관리</a:t>
            </a:r>
            <a:r>
              <a:rPr lang="en-US" altLang="ko-KR" sz="3200" spc="-300" dirty="0"/>
              <a:t>-</a:t>
            </a:r>
            <a:r>
              <a:rPr lang="ko-KR" altLang="en-US" sz="3200" spc="-300" dirty="0" err="1"/>
              <a:t>예비사회적기업</a:t>
            </a:r>
            <a:r>
              <a:rPr lang="ko-KR" altLang="en-US" sz="3200" spc="-300" dirty="0"/>
              <a:t> 지정접수</a:t>
            </a:r>
          </a:p>
        </p:txBody>
      </p:sp>
      <p:grpSp>
        <p:nvGrpSpPr>
          <p:cNvPr id="2" name="그룹 83"/>
          <p:cNvGrpSpPr/>
          <p:nvPr/>
        </p:nvGrpSpPr>
        <p:grpSpPr>
          <a:xfrm>
            <a:off x="500065" y="1714488"/>
            <a:ext cx="8179277" cy="3883144"/>
            <a:chOff x="500065" y="1714488"/>
            <a:chExt cx="8179277" cy="3883144"/>
          </a:xfrm>
        </p:grpSpPr>
        <p:grpSp>
          <p:nvGrpSpPr>
            <p:cNvPr id="3" name="그룹 54"/>
            <p:cNvGrpSpPr/>
            <p:nvPr/>
          </p:nvGrpSpPr>
          <p:grpSpPr>
            <a:xfrm>
              <a:off x="5045293" y="1714488"/>
              <a:ext cx="1955599" cy="1643074"/>
              <a:chOff x="4902417" y="1714488"/>
              <a:chExt cx="1955599" cy="1643074"/>
            </a:xfrm>
          </p:grpSpPr>
          <p:sp>
            <p:nvSpPr>
              <p:cNvPr id="7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2" name="타원 11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21212" y="2359913"/>
                <a:ext cx="12894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검토보고서 송부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4" name="그룹 55"/>
            <p:cNvGrpSpPr/>
            <p:nvPr/>
          </p:nvGrpSpPr>
          <p:grpSpPr>
            <a:xfrm>
              <a:off x="3473657" y="1714488"/>
              <a:ext cx="1955599" cy="1643074"/>
              <a:chOff x="3274641" y="1714488"/>
              <a:chExt cx="1955599" cy="1643074"/>
            </a:xfrm>
          </p:grpSpPr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0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01480" y="2387910"/>
                <a:ext cx="12296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검토보고서작성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6" name="그룹 56"/>
            <p:cNvGrpSpPr/>
            <p:nvPr/>
          </p:nvGrpSpPr>
          <p:grpSpPr>
            <a:xfrm>
              <a:off x="1830583" y="1714488"/>
              <a:ext cx="1955599" cy="1643074"/>
              <a:chOff x="1928794" y="1714488"/>
              <a:chExt cx="1955599" cy="1643074"/>
            </a:xfrm>
          </p:grpSpPr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0" name="타원 29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70962" y="2383148"/>
                <a:ext cx="11009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신청접수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5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34" name="타원 33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35" name="타원 34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33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24" name="그룹 81"/>
            <p:cNvGrpSpPr/>
            <p:nvPr/>
          </p:nvGrpSpPr>
          <p:grpSpPr>
            <a:xfrm>
              <a:off x="500065" y="1831872"/>
              <a:ext cx="1071539" cy="1525690"/>
              <a:chOff x="285750" y="2258059"/>
              <a:chExt cx="2126791" cy="3125260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2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6934" y="2602948"/>
                <a:ext cx="1842490" cy="819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 dirty="0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기초자치단체담당자</a:t>
                </a:r>
                <a:endParaRPr lang="en-US" altLang="ko-KR" sz="1000" b="1" dirty="0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2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47" name="타원 46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48" name="타원 47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36" name="그룹 55"/>
            <p:cNvGrpSpPr/>
            <p:nvPr/>
          </p:nvGrpSpPr>
          <p:grpSpPr>
            <a:xfrm rot="19759646">
              <a:off x="3548552" y="3241367"/>
              <a:ext cx="1955599" cy="1643074"/>
              <a:chOff x="3274641" y="1714488"/>
              <a:chExt cx="1955599" cy="1643074"/>
            </a:xfrm>
          </p:grpSpPr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4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5" name="타원 54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631832" y="2428868"/>
                <a:ext cx="13278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현장점검 지원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57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46" name="그룹 107"/>
            <p:cNvGrpSpPr/>
            <p:nvPr/>
          </p:nvGrpSpPr>
          <p:grpSpPr>
            <a:xfrm>
              <a:off x="2285984" y="4071942"/>
              <a:ext cx="1071539" cy="1525690"/>
              <a:chOff x="285750" y="2258059"/>
              <a:chExt cx="2126791" cy="3125260"/>
            </a:xfrm>
          </p:grpSpPr>
          <p:sp>
            <p:nvSpPr>
              <p:cNvPr id="59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2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4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5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00"/>
              </a:p>
            </p:txBody>
          </p:sp>
          <p:sp>
            <p:nvSpPr>
              <p:cNvPr id="66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000"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4703" y="2728283"/>
                <a:ext cx="1417902" cy="50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지원기관</a:t>
                </a:r>
                <a:endParaRPr lang="en-US" altLang="ko-KR" sz="1000" b="1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9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69" name="타원 68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  <p:sp>
              <p:nvSpPr>
                <p:cNvPr id="70" name="타원 69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00"/>
                </a:p>
              </p:txBody>
            </p:sp>
          </p:grpSp>
        </p:grpSp>
        <p:grpSp>
          <p:nvGrpSpPr>
            <p:cNvPr id="58" name="그룹 120"/>
            <p:cNvGrpSpPr/>
            <p:nvPr/>
          </p:nvGrpSpPr>
          <p:grpSpPr>
            <a:xfrm>
              <a:off x="7143768" y="1714488"/>
              <a:ext cx="1535574" cy="1563134"/>
              <a:chOff x="819010" y="2032899"/>
              <a:chExt cx="1535574" cy="1563134"/>
            </a:xfrm>
          </p:grpSpPr>
          <p:grpSp>
            <p:nvGrpSpPr>
              <p:cNvPr id="68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71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77" name="타원 76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78" name="타원 77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타원 78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0" name="자유형 79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1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82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83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76" name="타원 75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827584" y="2519694"/>
                <a:ext cx="15241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광역자치단체 심사진행</a:t>
                </a:r>
                <a:endPara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타원 73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200" dirty="0"/>
              <a:t>지정관리 </a:t>
            </a:r>
            <a:r>
              <a:rPr lang="en-US" altLang="ko-KR" sz="3200" dirty="0"/>
              <a:t>- </a:t>
            </a:r>
            <a:r>
              <a:rPr lang="ko-KR" altLang="en-US" sz="3200" dirty="0"/>
              <a:t>지정심사</a:t>
            </a:r>
          </a:p>
        </p:txBody>
      </p:sp>
      <p:grpSp>
        <p:nvGrpSpPr>
          <p:cNvPr id="163" name="그룹 162"/>
          <p:cNvGrpSpPr/>
          <p:nvPr/>
        </p:nvGrpSpPr>
        <p:grpSpPr>
          <a:xfrm>
            <a:off x="860074" y="2133584"/>
            <a:ext cx="7312326" cy="3311640"/>
            <a:chOff x="860074" y="2133584"/>
            <a:chExt cx="7312326" cy="3311640"/>
          </a:xfrm>
        </p:grpSpPr>
        <p:grpSp>
          <p:nvGrpSpPr>
            <p:cNvPr id="85" name="그룹 54"/>
            <p:cNvGrpSpPr/>
            <p:nvPr/>
          </p:nvGrpSpPr>
          <p:grpSpPr>
            <a:xfrm>
              <a:off x="4860602" y="2133584"/>
              <a:ext cx="1714512" cy="1500198"/>
              <a:chOff x="4902417" y="1714488"/>
              <a:chExt cx="1955599" cy="1643074"/>
            </a:xfrm>
          </p:grpSpPr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4902417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FFBC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4940139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rgbClr val="FFE029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8" name="Freeform 21"/>
              <p:cNvSpPr>
                <a:spLocks/>
              </p:cNvSpPr>
              <p:nvPr/>
            </p:nvSpPr>
            <p:spPr bwMode="auto">
              <a:xfrm>
                <a:off x="5817676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C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9" name="Freeform 23"/>
              <p:cNvSpPr>
                <a:spLocks/>
              </p:cNvSpPr>
              <p:nvPr/>
            </p:nvSpPr>
            <p:spPr bwMode="auto">
              <a:xfrm>
                <a:off x="4956486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C00">
                      <a:alpha val="50000"/>
                    </a:srgbClr>
                  </a:gs>
                  <a:gs pos="0">
                    <a:srgbClr val="FFE029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0" name="Freeform 25"/>
              <p:cNvSpPr>
                <a:spLocks/>
              </p:cNvSpPr>
              <p:nvPr/>
            </p:nvSpPr>
            <p:spPr bwMode="auto">
              <a:xfrm>
                <a:off x="5340194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1" name="타원 90"/>
              <p:cNvSpPr/>
              <p:nvPr/>
            </p:nvSpPr>
            <p:spPr>
              <a:xfrm rot="2248181">
                <a:off x="5771626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312434" y="2250942"/>
                <a:ext cx="12821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예비 사회적 기업 선정 및 지정결과 공고</a:t>
                </a:r>
                <a:r>
                  <a:rPr lang="en-US" altLang="ko-KR" sz="12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 </a:t>
                </a:r>
                <a:endParaRPr lang="en-US" altLang="ko-K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93" name="Freeform 5"/>
              <p:cNvSpPr>
                <a:spLocks/>
              </p:cNvSpPr>
              <p:nvPr/>
            </p:nvSpPr>
            <p:spPr bwMode="auto">
              <a:xfrm rot="15743835">
                <a:off x="5824873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94" name="그룹 56"/>
            <p:cNvGrpSpPr/>
            <p:nvPr/>
          </p:nvGrpSpPr>
          <p:grpSpPr>
            <a:xfrm>
              <a:off x="3503280" y="2133584"/>
              <a:ext cx="1857388" cy="1500198"/>
              <a:chOff x="1928794" y="1714488"/>
              <a:chExt cx="1955599" cy="1643074"/>
            </a:xfrm>
          </p:grpSpPr>
          <p:sp>
            <p:nvSpPr>
              <p:cNvPr id="95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6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7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8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0" name="타원 99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229655" y="2399521"/>
                <a:ext cx="1330590" cy="30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심사결과 입력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02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04" name="타원 103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05" name="타원 104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03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06" name="그룹 55"/>
            <p:cNvGrpSpPr/>
            <p:nvPr/>
          </p:nvGrpSpPr>
          <p:grpSpPr>
            <a:xfrm>
              <a:off x="2145958" y="2133584"/>
              <a:ext cx="1643074" cy="1428760"/>
              <a:chOff x="3274641" y="1714488"/>
              <a:chExt cx="1955599" cy="1643074"/>
            </a:xfrm>
          </p:grpSpPr>
          <p:sp>
            <p:nvSpPr>
              <p:cNvPr id="107" name="Freeform 19"/>
              <p:cNvSpPr>
                <a:spLocks/>
              </p:cNvSpPr>
              <p:nvPr/>
            </p:nvSpPr>
            <p:spPr bwMode="auto">
              <a:xfrm>
                <a:off x="3274641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>
                <a:off x="3312363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rgbClr val="96D20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4189899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0" name="Freeform 23"/>
              <p:cNvSpPr>
                <a:spLocks/>
              </p:cNvSpPr>
              <p:nvPr/>
            </p:nvSpPr>
            <p:spPr bwMode="auto">
              <a:xfrm>
                <a:off x="3328709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719E00">
                      <a:alpha val="49804"/>
                    </a:srgbClr>
                  </a:gs>
                  <a:gs pos="0">
                    <a:srgbClr val="96D20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1" name="Freeform 25"/>
              <p:cNvSpPr>
                <a:spLocks/>
              </p:cNvSpPr>
              <p:nvPr/>
            </p:nvSpPr>
            <p:spPr bwMode="auto">
              <a:xfrm>
                <a:off x="3712418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2" name="타원 111"/>
              <p:cNvSpPr/>
              <p:nvPr/>
            </p:nvSpPr>
            <p:spPr>
              <a:xfrm rot="2248181">
                <a:off x="4143850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529719" y="2387910"/>
                <a:ext cx="1530469" cy="3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지정 심사  진행</a:t>
                </a:r>
                <a:endParaRPr lang="ko-KR" altLang="en-US" sz="1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sp>
            <p:nvSpPr>
              <p:cNvPr id="114" name="Freeform 5"/>
              <p:cNvSpPr>
                <a:spLocks/>
              </p:cNvSpPr>
              <p:nvPr/>
            </p:nvSpPr>
            <p:spPr bwMode="auto">
              <a:xfrm rot="15743835">
                <a:off x="4198875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15" name="그룹 55"/>
            <p:cNvGrpSpPr/>
            <p:nvPr/>
          </p:nvGrpSpPr>
          <p:grpSpPr>
            <a:xfrm>
              <a:off x="6636826" y="2133584"/>
              <a:ext cx="1535574" cy="1563134"/>
              <a:chOff x="819010" y="2032899"/>
              <a:chExt cx="1535574" cy="1563134"/>
            </a:xfrm>
          </p:grpSpPr>
          <p:grpSp>
            <p:nvGrpSpPr>
              <p:cNvPr id="116" name="그룹 186"/>
              <p:cNvGrpSpPr/>
              <p:nvPr/>
            </p:nvGrpSpPr>
            <p:grpSpPr>
              <a:xfrm>
                <a:off x="819010" y="2032899"/>
                <a:ext cx="1535574" cy="1563134"/>
                <a:chOff x="3653835" y="3826122"/>
                <a:chExt cx="1163114" cy="1183994"/>
              </a:xfrm>
            </p:grpSpPr>
            <p:grpSp>
              <p:nvGrpSpPr>
                <p:cNvPr id="119" name="그룹 188"/>
                <p:cNvGrpSpPr/>
                <p:nvPr/>
              </p:nvGrpSpPr>
              <p:grpSpPr>
                <a:xfrm>
                  <a:off x="3653835" y="3826122"/>
                  <a:ext cx="1163114" cy="1183994"/>
                  <a:chOff x="384550" y="4301722"/>
                  <a:chExt cx="1163114" cy="1183994"/>
                </a:xfrm>
              </p:grpSpPr>
              <p:sp>
                <p:nvSpPr>
                  <p:cNvPr id="121" name="타원 120"/>
                  <p:cNvSpPr/>
                  <p:nvPr/>
                </p:nvSpPr>
                <p:spPr>
                  <a:xfrm>
                    <a:off x="395536" y="4301722"/>
                    <a:ext cx="1152128" cy="1152128"/>
                  </a:xfrm>
                  <a:prstGeom prst="ellipse">
                    <a:avLst/>
                  </a:prstGeom>
                  <a:gradFill>
                    <a:gsLst>
                      <a:gs pos="36000">
                        <a:srgbClr val="B4B4B4"/>
                      </a:gs>
                      <a:gs pos="49000">
                        <a:srgbClr val="EAEAEA"/>
                      </a:gs>
                      <a:gs pos="49000">
                        <a:srgbClr val="B4B4B4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2" name="타원 121"/>
                  <p:cNvSpPr/>
                  <p:nvPr/>
                </p:nvSpPr>
                <p:spPr>
                  <a:xfrm rot="10800000">
                    <a:off x="401624" y="4335622"/>
                    <a:ext cx="1139954" cy="1150094"/>
                  </a:xfrm>
                  <a:prstGeom prst="ellipse">
                    <a:avLst/>
                  </a:prstGeom>
                  <a:gradFill flip="none" rotWithShape="1">
                    <a:gsLst>
                      <a:gs pos="78000">
                        <a:schemeClr val="bg1">
                          <a:alpha val="0"/>
                        </a:schemeClr>
                      </a:gs>
                      <a:gs pos="10000">
                        <a:schemeClr val="bg1">
                          <a:alpha val="32000"/>
                        </a:schemeClr>
                      </a:gs>
                      <a:gs pos="100000">
                        <a:schemeClr val="bg1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20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3" name="타원 122"/>
                  <p:cNvSpPr/>
                  <p:nvPr/>
                </p:nvSpPr>
                <p:spPr>
                  <a:xfrm>
                    <a:off x="467544" y="4377767"/>
                    <a:ext cx="1008112" cy="1008112"/>
                  </a:xfrm>
                  <a:prstGeom prst="ellipse">
                    <a:avLst/>
                  </a:prstGeom>
                  <a:solidFill>
                    <a:srgbClr val="2FB0FF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4" name="자유형 123"/>
                  <p:cNvSpPr/>
                  <p:nvPr/>
                </p:nvSpPr>
                <p:spPr>
                  <a:xfrm>
                    <a:off x="467544" y="4378992"/>
                    <a:ext cx="921912" cy="948741"/>
                  </a:xfrm>
                  <a:custGeom>
                    <a:avLst/>
                    <a:gdLst>
                      <a:gd name="connsiteX0" fmla="*/ 0 w 1008112"/>
                      <a:gd name="connsiteY0" fmla="*/ 504056 h 1008112"/>
                      <a:gd name="connsiteX1" fmla="*/ 147635 w 1008112"/>
                      <a:gd name="connsiteY1" fmla="*/ 147635 h 1008112"/>
                      <a:gd name="connsiteX2" fmla="*/ 504057 w 1008112"/>
                      <a:gd name="connsiteY2" fmla="*/ 1 h 1008112"/>
                      <a:gd name="connsiteX3" fmla="*/ 860478 w 1008112"/>
                      <a:gd name="connsiteY3" fmla="*/ 147636 h 1008112"/>
                      <a:gd name="connsiteX4" fmla="*/ 1008112 w 1008112"/>
                      <a:gd name="connsiteY4" fmla="*/ 504058 h 1008112"/>
                      <a:gd name="connsiteX5" fmla="*/ 860477 w 1008112"/>
                      <a:gd name="connsiteY5" fmla="*/ 860480 h 1008112"/>
                      <a:gd name="connsiteX6" fmla="*/ 504055 w 1008112"/>
                      <a:gd name="connsiteY6" fmla="*/ 1008114 h 1008112"/>
                      <a:gd name="connsiteX7" fmla="*/ 147634 w 1008112"/>
                      <a:gd name="connsiteY7" fmla="*/ 860479 h 1008112"/>
                      <a:gd name="connsiteX8" fmla="*/ 0 w 1008112"/>
                      <a:gd name="connsiteY8" fmla="*/ 504057 h 1008112"/>
                      <a:gd name="connsiteX9" fmla="*/ 0 w 1008112"/>
                      <a:gd name="connsiteY9" fmla="*/ 504056 h 1008112"/>
                      <a:gd name="connsiteX0" fmla="*/ 0 w 920484"/>
                      <a:gd name="connsiteY0" fmla="*/ 504055 h 1008114"/>
                      <a:gd name="connsiteX1" fmla="*/ 147635 w 920484"/>
                      <a:gd name="connsiteY1" fmla="*/ 147634 h 1008114"/>
                      <a:gd name="connsiteX2" fmla="*/ 504057 w 920484"/>
                      <a:gd name="connsiteY2" fmla="*/ 0 h 1008114"/>
                      <a:gd name="connsiteX3" fmla="*/ 860478 w 920484"/>
                      <a:gd name="connsiteY3" fmla="*/ 147635 h 1008114"/>
                      <a:gd name="connsiteX4" fmla="*/ 864096 w 920484"/>
                      <a:gd name="connsiteY4" fmla="*/ 504055 h 1008114"/>
                      <a:gd name="connsiteX5" fmla="*/ 860477 w 920484"/>
                      <a:gd name="connsiteY5" fmla="*/ 860479 h 1008114"/>
                      <a:gd name="connsiteX6" fmla="*/ 504055 w 920484"/>
                      <a:gd name="connsiteY6" fmla="*/ 1008113 h 1008114"/>
                      <a:gd name="connsiteX7" fmla="*/ 147634 w 920484"/>
                      <a:gd name="connsiteY7" fmla="*/ 860478 h 1008114"/>
                      <a:gd name="connsiteX8" fmla="*/ 0 w 920484"/>
                      <a:gd name="connsiteY8" fmla="*/ 504056 h 1008114"/>
                      <a:gd name="connsiteX9" fmla="*/ 0 w 920484"/>
                      <a:gd name="connsiteY9" fmla="*/ 504055 h 1008114"/>
                      <a:gd name="connsiteX0" fmla="*/ 0 w 923500"/>
                      <a:gd name="connsiteY0" fmla="*/ 504055 h 1043514"/>
                      <a:gd name="connsiteX1" fmla="*/ 147635 w 923500"/>
                      <a:gd name="connsiteY1" fmla="*/ 147634 h 1043514"/>
                      <a:gd name="connsiteX2" fmla="*/ 504057 w 923500"/>
                      <a:gd name="connsiteY2" fmla="*/ 0 h 1043514"/>
                      <a:gd name="connsiteX3" fmla="*/ 860478 w 923500"/>
                      <a:gd name="connsiteY3" fmla="*/ 147635 h 1043514"/>
                      <a:gd name="connsiteX4" fmla="*/ 864096 w 923500"/>
                      <a:gd name="connsiteY4" fmla="*/ 504055 h 1043514"/>
                      <a:gd name="connsiteX5" fmla="*/ 504056 w 923500"/>
                      <a:gd name="connsiteY5" fmla="*/ 648070 h 1043514"/>
                      <a:gd name="connsiteX6" fmla="*/ 504055 w 923500"/>
                      <a:gd name="connsiteY6" fmla="*/ 1008113 h 1043514"/>
                      <a:gd name="connsiteX7" fmla="*/ 147634 w 923500"/>
                      <a:gd name="connsiteY7" fmla="*/ 860478 h 1043514"/>
                      <a:gd name="connsiteX8" fmla="*/ 0 w 923500"/>
                      <a:gd name="connsiteY8" fmla="*/ 504056 h 1043514"/>
                      <a:gd name="connsiteX9" fmla="*/ 0 w 923500"/>
                      <a:gd name="connsiteY9" fmla="*/ 504055 h 1043514"/>
                      <a:gd name="connsiteX0" fmla="*/ 0 w 923500"/>
                      <a:gd name="connsiteY0" fmla="*/ 504055 h 971503"/>
                      <a:gd name="connsiteX1" fmla="*/ 147635 w 923500"/>
                      <a:gd name="connsiteY1" fmla="*/ 147634 h 971503"/>
                      <a:gd name="connsiteX2" fmla="*/ 504057 w 923500"/>
                      <a:gd name="connsiteY2" fmla="*/ 0 h 971503"/>
                      <a:gd name="connsiteX3" fmla="*/ 860478 w 923500"/>
                      <a:gd name="connsiteY3" fmla="*/ 147635 h 971503"/>
                      <a:gd name="connsiteX4" fmla="*/ 864096 w 923500"/>
                      <a:gd name="connsiteY4" fmla="*/ 504055 h 971503"/>
                      <a:gd name="connsiteX5" fmla="*/ 504056 w 923500"/>
                      <a:gd name="connsiteY5" fmla="*/ 648070 h 971503"/>
                      <a:gd name="connsiteX6" fmla="*/ 432048 w 923500"/>
                      <a:gd name="connsiteY6" fmla="*/ 936102 h 971503"/>
                      <a:gd name="connsiteX7" fmla="*/ 147634 w 923500"/>
                      <a:gd name="connsiteY7" fmla="*/ 860478 h 971503"/>
                      <a:gd name="connsiteX8" fmla="*/ 0 w 923500"/>
                      <a:gd name="connsiteY8" fmla="*/ 504056 h 971503"/>
                      <a:gd name="connsiteX9" fmla="*/ 0 w 923500"/>
                      <a:gd name="connsiteY9" fmla="*/ 504055 h 971503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7219"/>
                      <a:gd name="connsiteX1" fmla="*/ 147635 w 923500"/>
                      <a:gd name="connsiteY1" fmla="*/ 147634 h 957219"/>
                      <a:gd name="connsiteX2" fmla="*/ 504057 w 923500"/>
                      <a:gd name="connsiteY2" fmla="*/ 0 h 957219"/>
                      <a:gd name="connsiteX3" fmla="*/ 860478 w 923500"/>
                      <a:gd name="connsiteY3" fmla="*/ 147635 h 957219"/>
                      <a:gd name="connsiteX4" fmla="*/ 864096 w 923500"/>
                      <a:gd name="connsiteY4" fmla="*/ 504055 h 957219"/>
                      <a:gd name="connsiteX5" fmla="*/ 504056 w 923500"/>
                      <a:gd name="connsiteY5" fmla="*/ 648070 h 957219"/>
                      <a:gd name="connsiteX6" fmla="*/ 360040 w 923500"/>
                      <a:gd name="connsiteY6" fmla="*/ 921818 h 957219"/>
                      <a:gd name="connsiteX7" fmla="*/ 147634 w 923500"/>
                      <a:gd name="connsiteY7" fmla="*/ 860478 h 957219"/>
                      <a:gd name="connsiteX8" fmla="*/ 0 w 923500"/>
                      <a:gd name="connsiteY8" fmla="*/ 504056 h 957219"/>
                      <a:gd name="connsiteX9" fmla="*/ 0 w 923500"/>
                      <a:gd name="connsiteY9" fmla="*/ 504055 h 957219"/>
                      <a:gd name="connsiteX0" fmla="*/ 0 w 923500"/>
                      <a:gd name="connsiteY0" fmla="*/ 504055 h 956033"/>
                      <a:gd name="connsiteX1" fmla="*/ 147635 w 923500"/>
                      <a:gd name="connsiteY1" fmla="*/ 147634 h 956033"/>
                      <a:gd name="connsiteX2" fmla="*/ 504057 w 923500"/>
                      <a:gd name="connsiteY2" fmla="*/ 0 h 956033"/>
                      <a:gd name="connsiteX3" fmla="*/ 860478 w 923500"/>
                      <a:gd name="connsiteY3" fmla="*/ 147635 h 956033"/>
                      <a:gd name="connsiteX4" fmla="*/ 864096 w 923500"/>
                      <a:gd name="connsiteY4" fmla="*/ 504055 h 956033"/>
                      <a:gd name="connsiteX5" fmla="*/ 504056 w 923500"/>
                      <a:gd name="connsiteY5" fmla="*/ 648070 h 956033"/>
                      <a:gd name="connsiteX6" fmla="*/ 360040 w 923500"/>
                      <a:gd name="connsiteY6" fmla="*/ 921818 h 956033"/>
                      <a:gd name="connsiteX7" fmla="*/ 150437 w 923500"/>
                      <a:gd name="connsiteY7" fmla="*/ 853359 h 956033"/>
                      <a:gd name="connsiteX8" fmla="*/ 0 w 923500"/>
                      <a:gd name="connsiteY8" fmla="*/ 504056 h 956033"/>
                      <a:gd name="connsiteX9" fmla="*/ 0 w 923500"/>
                      <a:gd name="connsiteY9" fmla="*/ 504055 h 956033"/>
                      <a:gd name="connsiteX0" fmla="*/ 0 w 923500"/>
                      <a:gd name="connsiteY0" fmla="*/ 504055 h 948344"/>
                      <a:gd name="connsiteX1" fmla="*/ 147635 w 923500"/>
                      <a:gd name="connsiteY1" fmla="*/ 147634 h 948344"/>
                      <a:gd name="connsiteX2" fmla="*/ 504057 w 923500"/>
                      <a:gd name="connsiteY2" fmla="*/ 0 h 948344"/>
                      <a:gd name="connsiteX3" fmla="*/ 860478 w 923500"/>
                      <a:gd name="connsiteY3" fmla="*/ 147635 h 948344"/>
                      <a:gd name="connsiteX4" fmla="*/ 864096 w 923500"/>
                      <a:gd name="connsiteY4" fmla="*/ 504055 h 948344"/>
                      <a:gd name="connsiteX5" fmla="*/ 504056 w 923500"/>
                      <a:gd name="connsiteY5" fmla="*/ 648070 h 948344"/>
                      <a:gd name="connsiteX6" fmla="*/ 346844 w 923500"/>
                      <a:gd name="connsiteY6" fmla="*/ 914129 h 948344"/>
                      <a:gd name="connsiteX7" fmla="*/ 150437 w 923500"/>
                      <a:gd name="connsiteY7" fmla="*/ 853359 h 948344"/>
                      <a:gd name="connsiteX8" fmla="*/ 0 w 923500"/>
                      <a:gd name="connsiteY8" fmla="*/ 504056 h 948344"/>
                      <a:gd name="connsiteX9" fmla="*/ 0 w 923500"/>
                      <a:gd name="connsiteY9" fmla="*/ 504055 h 948344"/>
                      <a:gd name="connsiteX0" fmla="*/ 0 w 921912"/>
                      <a:gd name="connsiteY0" fmla="*/ 504452 h 948741"/>
                      <a:gd name="connsiteX1" fmla="*/ 147635 w 921912"/>
                      <a:gd name="connsiteY1" fmla="*/ 148031 h 948741"/>
                      <a:gd name="connsiteX2" fmla="*/ 504057 w 921912"/>
                      <a:gd name="connsiteY2" fmla="*/ 397 h 948741"/>
                      <a:gd name="connsiteX3" fmla="*/ 850953 w 921912"/>
                      <a:gd name="connsiteY3" fmla="*/ 150413 h 948741"/>
                      <a:gd name="connsiteX4" fmla="*/ 864096 w 921912"/>
                      <a:gd name="connsiteY4" fmla="*/ 504452 h 948741"/>
                      <a:gd name="connsiteX5" fmla="*/ 504056 w 921912"/>
                      <a:gd name="connsiteY5" fmla="*/ 648467 h 948741"/>
                      <a:gd name="connsiteX6" fmla="*/ 346844 w 921912"/>
                      <a:gd name="connsiteY6" fmla="*/ 914526 h 948741"/>
                      <a:gd name="connsiteX7" fmla="*/ 150437 w 921912"/>
                      <a:gd name="connsiteY7" fmla="*/ 853756 h 948741"/>
                      <a:gd name="connsiteX8" fmla="*/ 0 w 921912"/>
                      <a:gd name="connsiteY8" fmla="*/ 504453 h 948741"/>
                      <a:gd name="connsiteX9" fmla="*/ 0 w 921912"/>
                      <a:gd name="connsiteY9" fmla="*/ 504452 h 948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21912" h="948741">
                        <a:moveTo>
                          <a:pt x="0" y="504452"/>
                        </a:moveTo>
                        <a:cubicBezTo>
                          <a:pt x="0" y="370768"/>
                          <a:pt x="53106" y="242559"/>
                          <a:pt x="147635" y="148031"/>
                        </a:cubicBezTo>
                        <a:cubicBezTo>
                          <a:pt x="242164" y="53502"/>
                          <a:pt x="386837" y="0"/>
                          <a:pt x="504057" y="397"/>
                        </a:cubicBezTo>
                        <a:cubicBezTo>
                          <a:pt x="621277" y="794"/>
                          <a:pt x="790947" y="66404"/>
                          <a:pt x="850953" y="150413"/>
                        </a:cubicBezTo>
                        <a:cubicBezTo>
                          <a:pt x="910959" y="234422"/>
                          <a:pt x="921912" y="421443"/>
                          <a:pt x="864096" y="504452"/>
                        </a:cubicBezTo>
                        <a:cubicBezTo>
                          <a:pt x="806280" y="587461"/>
                          <a:pt x="590265" y="580121"/>
                          <a:pt x="504056" y="648467"/>
                        </a:cubicBezTo>
                        <a:cubicBezTo>
                          <a:pt x="417847" y="716813"/>
                          <a:pt x="405780" y="880311"/>
                          <a:pt x="346844" y="914526"/>
                        </a:cubicBezTo>
                        <a:cubicBezTo>
                          <a:pt x="287908" y="948741"/>
                          <a:pt x="210444" y="923383"/>
                          <a:pt x="150437" y="853756"/>
                        </a:cubicBezTo>
                        <a:cubicBezTo>
                          <a:pt x="89041" y="806156"/>
                          <a:pt x="0" y="638137"/>
                          <a:pt x="0" y="504453"/>
                        </a:cubicBezTo>
                        <a:lnTo>
                          <a:pt x="0" y="50445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0070C0"/>
                      </a:gs>
                      <a:gs pos="100000">
                        <a:srgbClr val="00B0F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5" name="Freeform 5"/>
                  <p:cNvSpPr>
                    <a:spLocks/>
                  </p:cNvSpPr>
                  <p:nvPr/>
                </p:nvSpPr>
                <p:spPr bwMode="auto">
                  <a:xfrm>
                    <a:off x="464344" y="4860098"/>
                    <a:ext cx="1011311" cy="523908"/>
                  </a:xfrm>
                  <a:custGeom>
                    <a:avLst/>
                    <a:gdLst/>
                    <a:ahLst/>
                    <a:cxnLst>
                      <a:cxn ang="0">
                        <a:pos x="3372" y="72"/>
                      </a:cxn>
                      <a:cxn ang="0">
                        <a:pos x="3294" y="276"/>
                      </a:cxn>
                      <a:cxn ang="0">
                        <a:pos x="3194" y="468"/>
                      </a:cxn>
                      <a:cxn ang="0">
                        <a:pos x="3072" y="644"/>
                      </a:cxn>
                      <a:cxn ang="0">
                        <a:pos x="2932" y="804"/>
                      </a:cxn>
                      <a:cxn ang="0">
                        <a:pos x="2774" y="946"/>
                      </a:cxn>
                      <a:cxn ang="0">
                        <a:pos x="2598" y="1068"/>
                      </a:cxn>
                      <a:cxn ang="0">
                        <a:pos x="2410" y="1168"/>
                      </a:cxn>
                      <a:cxn ang="0">
                        <a:pos x="2208" y="1244"/>
                      </a:cxn>
                      <a:cxn ang="0">
                        <a:pos x="1996" y="1294"/>
                      </a:cxn>
                      <a:cxn ang="0">
                        <a:pos x="1774" y="1318"/>
                      </a:cxn>
                      <a:cxn ang="0">
                        <a:pos x="1624" y="1318"/>
                      </a:cxn>
                      <a:cxn ang="0">
                        <a:pos x="1402" y="1294"/>
                      </a:cxn>
                      <a:cxn ang="0">
                        <a:pos x="1190" y="1244"/>
                      </a:cxn>
                      <a:cxn ang="0">
                        <a:pos x="988" y="1168"/>
                      </a:cxn>
                      <a:cxn ang="0">
                        <a:pos x="800" y="1068"/>
                      </a:cxn>
                      <a:cxn ang="0">
                        <a:pos x="624" y="946"/>
                      </a:cxn>
                      <a:cxn ang="0">
                        <a:pos x="466" y="804"/>
                      </a:cxn>
                      <a:cxn ang="0">
                        <a:pos x="324" y="644"/>
                      </a:cxn>
                      <a:cxn ang="0">
                        <a:pos x="204" y="468"/>
                      </a:cxn>
                      <a:cxn ang="0">
                        <a:pos x="104" y="276"/>
                      </a:cxn>
                      <a:cxn ang="0">
                        <a:pos x="26" y="72"/>
                      </a:cxn>
                      <a:cxn ang="0">
                        <a:pos x="6" y="0"/>
                      </a:cxn>
                      <a:cxn ang="0">
                        <a:pos x="0" y="130"/>
                      </a:cxn>
                      <a:cxn ang="0">
                        <a:pos x="10" y="306"/>
                      </a:cxn>
                      <a:cxn ang="0">
                        <a:pos x="54" y="562"/>
                      </a:cxn>
                      <a:cxn ang="0">
                        <a:pos x="134" y="802"/>
                      </a:cxn>
                      <a:cxn ang="0">
                        <a:pos x="246" y="1026"/>
                      </a:cxn>
                      <a:cxn ang="0">
                        <a:pos x="388" y="1228"/>
                      </a:cxn>
                      <a:cxn ang="0">
                        <a:pos x="556" y="1408"/>
                      </a:cxn>
                      <a:cxn ang="0">
                        <a:pos x="750" y="1562"/>
                      </a:cxn>
                      <a:cxn ang="0">
                        <a:pos x="962" y="1688"/>
                      </a:cxn>
                      <a:cxn ang="0">
                        <a:pos x="1194" y="1780"/>
                      </a:cxn>
                      <a:cxn ang="0">
                        <a:pos x="1440" y="1838"/>
                      </a:cxn>
                      <a:cxn ang="0">
                        <a:pos x="1698" y="1858"/>
                      </a:cxn>
                      <a:cxn ang="0">
                        <a:pos x="1872" y="1850"/>
                      </a:cxn>
                      <a:cxn ang="0">
                        <a:pos x="2124" y="1804"/>
                      </a:cxn>
                      <a:cxn ang="0">
                        <a:pos x="2360" y="1722"/>
                      </a:cxn>
                      <a:cxn ang="0">
                        <a:pos x="2580" y="1608"/>
                      </a:cxn>
                      <a:cxn ang="0">
                        <a:pos x="2778" y="1464"/>
                      </a:cxn>
                      <a:cxn ang="0">
                        <a:pos x="2956" y="1292"/>
                      </a:cxn>
                      <a:cxn ang="0">
                        <a:pos x="3106" y="1096"/>
                      </a:cxn>
                      <a:cxn ang="0">
                        <a:pos x="3230" y="878"/>
                      </a:cxn>
                      <a:cxn ang="0">
                        <a:pos x="3320" y="644"/>
                      </a:cxn>
                      <a:cxn ang="0">
                        <a:pos x="3378" y="392"/>
                      </a:cxn>
                      <a:cxn ang="0">
                        <a:pos x="3396" y="130"/>
                      </a:cxn>
                      <a:cxn ang="0">
                        <a:pos x="3392" y="0"/>
                      </a:cxn>
                      <a:cxn ang="0">
                        <a:pos x="3392" y="2"/>
                      </a:cxn>
                    </a:cxnLst>
                    <a:rect l="0" t="0" r="r" b="b"/>
                    <a:pathLst>
                      <a:path w="3396" h="1858">
                        <a:moveTo>
                          <a:pt x="3392" y="2"/>
                        </a:moveTo>
                        <a:lnTo>
                          <a:pt x="3392" y="2"/>
                        </a:lnTo>
                        <a:lnTo>
                          <a:pt x="3372" y="72"/>
                        </a:lnTo>
                        <a:lnTo>
                          <a:pt x="3348" y="142"/>
                        </a:lnTo>
                        <a:lnTo>
                          <a:pt x="3322" y="210"/>
                        </a:lnTo>
                        <a:lnTo>
                          <a:pt x="3294" y="276"/>
                        </a:lnTo>
                        <a:lnTo>
                          <a:pt x="3264" y="342"/>
                        </a:lnTo>
                        <a:lnTo>
                          <a:pt x="3230" y="406"/>
                        </a:lnTo>
                        <a:lnTo>
                          <a:pt x="3194" y="468"/>
                        </a:lnTo>
                        <a:lnTo>
                          <a:pt x="3156" y="528"/>
                        </a:lnTo>
                        <a:lnTo>
                          <a:pt x="3116" y="588"/>
                        </a:lnTo>
                        <a:lnTo>
                          <a:pt x="3072" y="644"/>
                        </a:lnTo>
                        <a:lnTo>
                          <a:pt x="3028" y="700"/>
                        </a:lnTo>
                        <a:lnTo>
                          <a:pt x="2980" y="752"/>
                        </a:lnTo>
                        <a:lnTo>
                          <a:pt x="2932" y="804"/>
                        </a:lnTo>
                        <a:lnTo>
                          <a:pt x="2880" y="854"/>
                        </a:lnTo>
                        <a:lnTo>
                          <a:pt x="2828" y="900"/>
                        </a:lnTo>
                        <a:lnTo>
                          <a:pt x="2774" y="946"/>
                        </a:lnTo>
                        <a:lnTo>
                          <a:pt x="2716" y="988"/>
                        </a:lnTo>
                        <a:lnTo>
                          <a:pt x="2658" y="1030"/>
                        </a:lnTo>
                        <a:lnTo>
                          <a:pt x="2598" y="1068"/>
                        </a:lnTo>
                        <a:lnTo>
                          <a:pt x="2536" y="1102"/>
                        </a:lnTo>
                        <a:lnTo>
                          <a:pt x="2474" y="1136"/>
                        </a:lnTo>
                        <a:lnTo>
                          <a:pt x="2410" y="1168"/>
                        </a:lnTo>
                        <a:lnTo>
                          <a:pt x="2344" y="1196"/>
                        </a:lnTo>
                        <a:lnTo>
                          <a:pt x="2276" y="1220"/>
                        </a:lnTo>
                        <a:lnTo>
                          <a:pt x="2208" y="1244"/>
                        </a:lnTo>
                        <a:lnTo>
                          <a:pt x="2138" y="1264"/>
                        </a:lnTo>
                        <a:lnTo>
                          <a:pt x="2068" y="1280"/>
                        </a:lnTo>
                        <a:lnTo>
                          <a:pt x="1996" y="1294"/>
                        </a:lnTo>
                        <a:lnTo>
                          <a:pt x="1922" y="1306"/>
                        </a:lnTo>
                        <a:lnTo>
                          <a:pt x="1848" y="1314"/>
                        </a:lnTo>
                        <a:lnTo>
                          <a:pt x="1774" y="1318"/>
                        </a:lnTo>
                        <a:lnTo>
                          <a:pt x="1698" y="1320"/>
                        </a:lnTo>
                        <a:lnTo>
                          <a:pt x="1698" y="1320"/>
                        </a:lnTo>
                        <a:lnTo>
                          <a:pt x="1624" y="1318"/>
                        </a:lnTo>
                        <a:lnTo>
                          <a:pt x="1548" y="1314"/>
                        </a:lnTo>
                        <a:lnTo>
                          <a:pt x="1474" y="1306"/>
                        </a:lnTo>
                        <a:lnTo>
                          <a:pt x="1402" y="1294"/>
                        </a:lnTo>
                        <a:lnTo>
                          <a:pt x="1330" y="1280"/>
                        </a:lnTo>
                        <a:lnTo>
                          <a:pt x="1260" y="1264"/>
                        </a:lnTo>
                        <a:lnTo>
                          <a:pt x="1190" y="1244"/>
                        </a:lnTo>
                        <a:lnTo>
                          <a:pt x="1122" y="1220"/>
                        </a:lnTo>
                        <a:lnTo>
                          <a:pt x="1054" y="1196"/>
                        </a:lnTo>
                        <a:lnTo>
                          <a:pt x="988" y="1168"/>
                        </a:lnTo>
                        <a:lnTo>
                          <a:pt x="924" y="1136"/>
                        </a:lnTo>
                        <a:lnTo>
                          <a:pt x="860" y="1102"/>
                        </a:lnTo>
                        <a:lnTo>
                          <a:pt x="800" y="1068"/>
                        </a:lnTo>
                        <a:lnTo>
                          <a:pt x="740" y="1030"/>
                        </a:lnTo>
                        <a:lnTo>
                          <a:pt x="680" y="988"/>
                        </a:lnTo>
                        <a:lnTo>
                          <a:pt x="624" y="946"/>
                        </a:lnTo>
                        <a:lnTo>
                          <a:pt x="570" y="900"/>
                        </a:lnTo>
                        <a:lnTo>
                          <a:pt x="516" y="854"/>
                        </a:lnTo>
                        <a:lnTo>
                          <a:pt x="466" y="804"/>
                        </a:lnTo>
                        <a:lnTo>
                          <a:pt x="416" y="752"/>
                        </a:lnTo>
                        <a:lnTo>
                          <a:pt x="370" y="700"/>
                        </a:lnTo>
                        <a:lnTo>
                          <a:pt x="324" y="644"/>
                        </a:lnTo>
                        <a:lnTo>
                          <a:pt x="282" y="588"/>
                        </a:lnTo>
                        <a:lnTo>
                          <a:pt x="242" y="528"/>
                        </a:lnTo>
                        <a:lnTo>
                          <a:pt x="204" y="468"/>
                        </a:lnTo>
                        <a:lnTo>
                          <a:pt x="168" y="406"/>
                        </a:lnTo>
                        <a:lnTo>
                          <a:pt x="134" y="342"/>
                        </a:lnTo>
                        <a:lnTo>
                          <a:pt x="104" y="276"/>
                        </a:lnTo>
                        <a:lnTo>
                          <a:pt x="74" y="210"/>
                        </a:lnTo>
                        <a:lnTo>
                          <a:pt x="50" y="142"/>
                        </a:lnTo>
                        <a:lnTo>
                          <a:pt x="26" y="7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2" y="64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218"/>
                        </a:lnTo>
                        <a:lnTo>
                          <a:pt x="10" y="306"/>
                        </a:lnTo>
                        <a:lnTo>
                          <a:pt x="20" y="392"/>
                        </a:lnTo>
                        <a:lnTo>
                          <a:pt x="36" y="478"/>
                        </a:lnTo>
                        <a:lnTo>
                          <a:pt x="54" y="562"/>
                        </a:lnTo>
                        <a:lnTo>
                          <a:pt x="76" y="644"/>
                        </a:lnTo>
                        <a:lnTo>
                          <a:pt x="104" y="724"/>
                        </a:lnTo>
                        <a:lnTo>
                          <a:pt x="134" y="802"/>
                        </a:lnTo>
                        <a:lnTo>
                          <a:pt x="168" y="878"/>
                        </a:lnTo>
                        <a:lnTo>
                          <a:pt x="206" y="954"/>
                        </a:lnTo>
                        <a:lnTo>
                          <a:pt x="246" y="1026"/>
                        </a:lnTo>
                        <a:lnTo>
                          <a:pt x="290" y="1096"/>
                        </a:lnTo>
                        <a:lnTo>
                          <a:pt x="338" y="1164"/>
                        </a:lnTo>
                        <a:lnTo>
                          <a:pt x="388" y="1228"/>
                        </a:lnTo>
                        <a:lnTo>
                          <a:pt x="442" y="1292"/>
                        </a:lnTo>
                        <a:lnTo>
                          <a:pt x="498" y="1352"/>
                        </a:lnTo>
                        <a:lnTo>
                          <a:pt x="556" y="1408"/>
                        </a:lnTo>
                        <a:lnTo>
                          <a:pt x="618" y="1464"/>
                        </a:lnTo>
                        <a:lnTo>
                          <a:pt x="682" y="1514"/>
                        </a:lnTo>
                        <a:lnTo>
                          <a:pt x="750" y="1562"/>
                        </a:lnTo>
                        <a:lnTo>
                          <a:pt x="818" y="1608"/>
                        </a:lnTo>
                        <a:lnTo>
                          <a:pt x="890" y="1650"/>
                        </a:lnTo>
                        <a:lnTo>
                          <a:pt x="962" y="1688"/>
                        </a:lnTo>
                        <a:lnTo>
                          <a:pt x="1038" y="1722"/>
                        </a:lnTo>
                        <a:lnTo>
                          <a:pt x="1114" y="1754"/>
                        </a:lnTo>
                        <a:lnTo>
                          <a:pt x="1194" y="1780"/>
                        </a:lnTo>
                        <a:lnTo>
                          <a:pt x="1274" y="1804"/>
                        </a:lnTo>
                        <a:lnTo>
                          <a:pt x="1356" y="1822"/>
                        </a:lnTo>
                        <a:lnTo>
                          <a:pt x="1440" y="1838"/>
                        </a:lnTo>
                        <a:lnTo>
                          <a:pt x="1526" y="1850"/>
                        </a:lnTo>
                        <a:lnTo>
                          <a:pt x="1612" y="1856"/>
                        </a:lnTo>
                        <a:lnTo>
                          <a:pt x="1698" y="1858"/>
                        </a:lnTo>
                        <a:lnTo>
                          <a:pt x="1698" y="1858"/>
                        </a:lnTo>
                        <a:lnTo>
                          <a:pt x="1786" y="1856"/>
                        </a:lnTo>
                        <a:lnTo>
                          <a:pt x="1872" y="1850"/>
                        </a:lnTo>
                        <a:lnTo>
                          <a:pt x="1958" y="1838"/>
                        </a:lnTo>
                        <a:lnTo>
                          <a:pt x="2040" y="1822"/>
                        </a:lnTo>
                        <a:lnTo>
                          <a:pt x="2124" y="1804"/>
                        </a:lnTo>
                        <a:lnTo>
                          <a:pt x="2204" y="1780"/>
                        </a:lnTo>
                        <a:lnTo>
                          <a:pt x="2282" y="1754"/>
                        </a:lnTo>
                        <a:lnTo>
                          <a:pt x="2360" y="1722"/>
                        </a:lnTo>
                        <a:lnTo>
                          <a:pt x="2434" y="1688"/>
                        </a:lnTo>
                        <a:lnTo>
                          <a:pt x="2508" y="1650"/>
                        </a:lnTo>
                        <a:lnTo>
                          <a:pt x="2580" y="1608"/>
                        </a:lnTo>
                        <a:lnTo>
                          <a:pt x="2648" y="1562"/>
                        </a:lnTo>
                        <a:lnTo>
                          <a:pt x="2714" y="1514"/>
                        </a:lnTo>
                        <a:lnTo>
                          <a:pt x="2778" y="1464"/>
                        </a:lnTo>
                        <a:lnTo>
                          <a:pt x="2840" y="1408"/>
                        </a:lnTo>
                        <a:lnTo>
                          <a:pt x="2900" y="1352"/>
                        </a:lnTo>
                        <a:lnTo>
                          <a:pt x="2956" y="1292"/>
                        </a:lnTo>
                        <a:lnTo>
                          <a:pt x="3010" y="1228"/>
                        </a:lnTo>
                        <a:lnTo>
                          <a:pt x="3060" y="1164"/>
                        </a:lnTo>
                        <a:lnTo>
                          <a:pt x="3106" y="1096"/>
                        </a:lnTo>
                        <a:lnTo>
                          <a:pt x="3152" y="1026"/>
                        </a:lnTo>
                        <a:lnTo>
                          <a:pt x="3192" y="954"/>
                        </a:lnTo>
                        <a:lnTo>
                          <a:pt x="3230" y="878"/>
                        </a:lnTo>
                        <a:lnTo>
                          <a:pt x="3264" y="802"/>
                        </a:lnTo>
                        <a:lnTo>
                          <a:pt x="3294" y="724"/>
                        </a:lnTo>
                        <a:lnTo>
                          <a:pt x="3320" y="644"/>
                        </a:lnTo>
                        <a:lnTo>
                          <a:pt x="3344" y="562"/>
                        </a:lnTo>
                        <a:lnTo>
                          <a:pt x="3362" y="478"/>
                        </a:lnTo>
                        <a:lnTo>
                          <a:pt x="3378" y="392"/>
                        </a:lnTo>
                        <a:lnTo>
                          <a:pt x="3388" y="306"/>
                        </a:lnTo>
                        <a:lnTo>
                          <a:pt x="3394" y="218"/>
                        </a:lnTo>
                        <a:lnTo>
                          <a:pt x="3396" y="130"/>
                        </a:lnTo>
                        <a:lnTo>
                          <a:pt x="3396" y="130"/>
                        </a:lnTo>
                        <a:lnTo>
                          <a:pt x="3396" y="64"/>
                        </a:lnTo>
                        <a:lnTo>
                          <a:pt x="3392" y="0"/>
                        </a:lnTo>
                        <a:lnTo>
                          <a:pt x="3392" y="0"/>
                        </a:lnTo>
                        <a:lnTo>
                          <a:pt x="3392" y="2"/>
                        </a:lnTo>
                        <a:lnTo>
                          <a:pt x="3392" y="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26" name="Freeform 9"/>
                  <p:cNvSpPr>
                    <a:spLocks/>
                  </p:cNvSpPr>
                  <p:nvPr/>
                </p:nvSpPr>
                <p:spPr bwMode="auto">
                  <a:xfrm rot="182993">
                    <a:off x="459688" y="4813962"/>
                    <a:ext cx="367896" cy="487245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  <p:sp>
                <p:nvSpPr>
                  <p:cNvPr id="127" name="Freeform 9"/>
                  <p:cNvSpPr>
                    <a:spLocks/>
                  </p:cNvSpPr>
                  <p:nvPr/>
                </p:nvSpPr>
                <p:spPr bwMode="auto">
                  <a:xfrm rot="3320087">
                    <a:off x="334587" y="4626987"/>
                    <a:ext cx="660321" cy="560396"/>
                  </a:xfrm>
                  <a:custGeom>
                    <a:avLst/>
                    <a:gdLst/>
                    <a:ahLst/>
                    <a:cxnLst>
                      <a:cxn ang="0">
                        <a:pos x="564" y="1416"/>
                      </a:cxn>
                      <a:cxn ang="0">
                        <a:pos x="564" y="1416"/>
                      </a:cxn>
                      <a:cxn ang="0">
                        <a:pos x="502" y="1354"/>
                      </a:cxn>
                      <a:cxn ang="0">
                        <a:pos x="440" y="1290"/>
                      </a:cxn>
                      <a:cxn ang="0">
                        <a:pos x="384" y="1224"/>
                      </a:cxn>
                      <a:cxn ang="0">
                        <a:pos x="330" y="1154"/>
                      </a:cxn>
                      <a:cxn ang="0">
                        <a:pos x="280" y="1080"/>
                      </a:cxn>
                      <a:cxn ang="0">
                        <a:pos x="234" y="1004"/>
                      </a:cxn>
                      <a:cxn ang="0">
                        <a:pos x="192" y="926"/>
                      </a:cxn>
                      <a:cxn ang="0">
                        <a:pos x="152" y="846"/>
                      </a:cxn>
                      <a:cxn ang="0">
                        <a:pos x="118" y="762"/>
                      </a:cxn>
                      <a:cxn ang="0">
                        <a:pos x="88" y="678"/>
                      </a:cxn>
                      <a:cxn ang="0">
                        <a:pos x="62" y="590"/>
                      </a:cxn>
                      <a:cxn ang="0">
                        <a:pos x="50" y="546"/>
                      </a:cxn>
                      <a:cxn ang="0">
                        <a:pos x="40" y="502"/>
                      </a:cxn>
                      <a:cxn ang="0">
                        <a:pos x="30" y="456"/>
                      </a:cxn>
                      <a:cxn ang="0">
                        <a:pos x="22" y="410"/>
                      </a:cxn>
                      <a:cxn ang="0">
                        <a:pos x="16" y="364"/>
                      </a:cxn>
                      <a:cxn ang="0">
                        <a:pos x="10" y="318"/>
                      </a:cxn>
                      <a:cxn ang="0">
                        <a:pos x="6" y="272"/>
                      </a:cxn>
                      <a:cxn ang="0">
                        <a:pos x="4" y="224"/>
                      </a:cxn>
                      <a:cxn ang="0">
                        <a:pos x="2" y="176"/>
                      </a:cxn>
                      <a:cxn ang="0">
                        <a:pos x="0" y="130"/>
                      </a:cxn>
                      <a:cxn ang="0">
                        <a:pos x="0" y="130"/>
                      </a:cxn>
                      <a:cxn ang="0">
                        <a:pos x="2" y="64"/>
                      </a:cxn>
                      <a:cxn ang="0">
                        <a:pos x="6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32" y="90"/>
                      </a:cxn>
                      <a:cxn ang="0">
                        <a:pos x="62" y="178"/>
                      </a:cxn>
                      <a:cxn ang="0">
                        <a:pos x="96" y="262"/>
                      </a:cxn>
                      <a:cxn ang="0">
                        <a:pos x="136" y="344"/>
                      </a:cxn>
                      <a:cxn ang="0">
                        <a:pos x="178" y="424"/>
                      </a:cxn>
                      <a:cxn ang="0">
                        <a:pos x="224" y="502"/>
                      </a:cxn>
                      <a:cxn ang="0">
                        <a:pos x="274" y="578"/>
                      </a:cxn>
                      <a:cxn ang="0">
                        <a:pos x="328" y="650"/>
                      </a:cxn>
                      <a:cxn ang="0">
                        <a:pos x="386" y="718"/>
                      </a:cxn>
                      <a:cxn ang="0">
                        <a:pos x="446" y="784"/>
                      </a:cxn>
                      <a:cxn ang="0">
                        <a:pos x="510" y="848"/>
                      </a:cxn>
                      <a:cxn ang="0">
                        <a:pos x="576" y="906"/>
                      </a:cxn>
                      <a:cxn ang="0">
                        <a:pos x="646" y="962"/>
                      </a:cxn>
                      <a:cxn ang="0">
                        <a:pos x="718" y="1016"/>
                      </a:cxn>
                      <a:cxn ang="0">
                        <a:pos x="794" y="1064"/>
                      </a:cxn>
                      <a:cxn ang="0">
                        <a:pos x="872" y="1110"/>
                      </a:cxn>
                      <a:cxn ang="0">
                        <a:pos x="564" y="1416"/>
                      </a:cxn>
                    </a:cxnLst>
                    <a:rect l="0" t="0" r="r" b="b"/>
                    <a:pathLst>
                      <a:path w="872" h="1416">
                        <a:moveTo>
                          <a:pt x="564" y="1416"/>
                        </a:moveTo>
                        <a:lnTo>
                          <a:pt x="564" y="1416"/>
                        </a:lnTo>
                        <a:lnTo>
                          <a:pt x="502" y="1354"/>
                        </a:lnTo>
                        <a:lnTo>
                          <a:pt x="440" y="1290"/>
                        </a:lnTo>
                        <a:lnTo>
                          <a:pt x="384" y="1224"/>
                        </a:lnTo>
                        <a:lnTo>
                          <a:pt x="330" y="1154"/>
                        </a:lnTo>
                        <a:lnTo>
                          <a:pt x="280" y="1080"/>
                        </a:lnTo>
                        <a:lnTo>
                          <a:pt x="234" y="1004"/>
                        </a:lnTo>
                        <a:lnTo>
                          <a:pt x="192" y="926"/>
                        </a:lnTo>
                        <a:lnTo>
                          <a:pt x="152" y="846"/>
                        </a:lnTo>
                        <a:lnTo>
                          <a:pt x="118" y="762"/>
                        </a:lnTo>
                        <a:lnTo>
                          <a:pt x="88" y="678"/>
                        </a:lnTo>
                        <a:lnTo>
                          <a:pt x="62" y="590"/>
                        </a:lnTo>
                        <a:lnTo>
                          <a:pt x="50" y="546"/>
                        </a:lnTo>
                        <a:lnTo>
                          <a:pt x="40" y="502"/>
                        </a:lnTo>
                        <a:lnTo>
                          <a:pt x="30" y="456"/>
                        </a:lnTo>
                        <a:lnTo>
                          <a:pt x="22" y="410"/>
                        </a:lnTo>
                        <a:lnTo>
                          <a:pt x="16" y="364"/>
                        </a:lnTo>
                        <a:lnTo>
                          <a:pt x="10" y="318"/>
                        </a:lnTo>
                        <a:lnTo>
                          <a:pt x="6" y="272"/>
                        </a:lnTo>
                        <a:lnTo>
                          <a:pt x="4" y="224"/>
                        </a:lnTo>
                        <a:lnTo>
                          <a:pt x="2" y="176"/>
                        </a:lnTo>
                        <a:lnTo>
                          <a:pt x="0" y="130"/>
                        </a:lnTo>
                        <a:lnTo>
                          <a:pt x="0" y="130"/>
                        </a:lnTo>
                        <a:lnTo>
                          <a:pt x="2" y="64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32" y="90"/>
                        </a:lnTo>
                        <a:lnTo>
                          <a:pt x="62" y="178"/>
                        </a:lnTo>
                        <a:lnTo>
                          <a:pt x="96" y="262"/>
                        </a:lnTo>
                        <a:lnTo>
                          <a:pt x="136" y="344"/>
                        </a:lnTo>
                        <a:lnTo>
                          <a:pt x="178" y="424"/>
                        </a:lnTo>
                        <a:lnTo>
                          <a:pt x="224" y="502"/>
                        </a:lnTo>
                        <a:lnTo>
                          <a:pt x="274" y="578"/>
                        </a:lnTo>
                        <a:lnTo>
                          <a:pt x="328" y="650"/>
                        </a:lnTo>
                        <a:lnTo>
                          <a:pt x="386" y="718"/>
                        </a:lnTo>
                        <a:lnTo>
                          <a:pt x="446" y="784"/>
                        </a:lnTo>
                        <a:lnTo>
                          <a:pt x="510" y="848"/>
                        </a:lnTo>
                        <a:lnTo>
                          <a:pt x="576" y="906"/>
                        </a:lnTo>
                        <a:lnTo>
                          <a:pt x="646" y="962"/>
                        </a:lnTo>
                        <a:lnTo>
                          <a:pt x="718" y="1016"/>
                        </a:lnTo>
                        <a:lnTo>
                          <a:pt x="794" y="1064"/>
                        </a:lnTo>
                        <a:lnTo>
                          <a:pt x="872" y="1110"/>
                        </a:lnTo>
                        <a:lnTo>
                          <a:pt x="564" y="14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0070C0"/>
                      </a:gs>
                      <a:gs pos="100000">
                        <a:srgbClr val="00B0F0">
                          <a:alpha val="0"/>
                        </a:srgbClr>
                      </a:gs>
                    </a:gsLst>
                    <a:lin ang="4200000" scaled="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/>
                  </a:p>
                </p:txBody>
              </p:sp>
            </p:grpSp>
            <p:sp>
              <p:nvSpPr>
                <p:cNvPr id="120" name="타원 119"/>
                <p:cNvSpPr/>
                <p:nvPr/>
              </p:nvSpPr>
              <p:spPr>
                <a:xfrm rot="10800000">
                  <a:off x="3735382" y="3913662"/>
                  <a:ext cx="1000022" cy="100891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scene3d>
                  <a:camera prst="orthographicFront"/>
                  <a:lightRig rig="flat" dir="t"/>
                </a:scene3d>
                <a:sp3d contourW="12700" prstMaterial="clear">
                  <a:bevelT w="254000" prst="relaxedInset"/>
                  <a:contourClr>
                    <a:srgbClr val="0077D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1038322" y="2450697"/>
                <a:ext cx="12356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600" b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예비사회적기업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지정</a:t>
                </a:r>
                <a:endParaRPr lang="en-US" altLang="ko-KR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타원 117"/>
              <p:cNvSpPr/>
              <p:nvPr/>
            </p:nvSpPr>
            <p:spPr>
              <a:xfrm flipH="1">
                <a:off x="1053922" y="2183798"/>
                <a:ext cx="439049" cy="43904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8" name="그룹 77"/>
            <p:cNvGrpSpPr/>
            <p:nvPr/>
          </p:nvGrpSpPr>
          <p:grpSpPr>
            <a:xfrm>
              <a:off x="1860206" y="3919534"/>
              <a:ext cx="1071539" cy="1525690"/>
              <a:chOff x="285750" y="2258059"/>
              <a:chExt cx="2126791" cy="3125260"/>
            </a:xfrm>
          </p:grpSpPr>
          <p:sp>
            <p:nvSpPr>
              <p:cNvPr id="129" name="Freeform 5"/>
              <p:cNvSpPr>
                <a:spLocks/>
              </p:cNvSpPr>
              <p:nvPr/>
            </p:nvSpPr>
            <p:spPr bwMode="auto">
              <a:xfrm>
                <a:off x="285750" y="2258059"/>
                <a:ext cx="2126791" cy="2713813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57000">
                    <a:srgbClr val="00B0F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0" name="Freeform 9"/>
              <p:cNvSpPr>
                <a:spLocks/>
              </p:cNvSpPr>
              <p:nvPr/>
            </p:nvSpPr>
            <p:spPr bwMode="auto">
              <a:xfrm>
                <a:off x="614295" y="3749525"/>
                <a:ext cx="1469701" cy="950569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1" name="Freeform 9"/>
              <p:cNvSpPr>
                <a:spLocks/>
              </p:cNvSpPr>
              <p:nvPr/>
            </p:nvSpPr>
            <p:spPr bwMode="auto">
              <a:xfrm>
                <a:off x="783002" y="3828463"/>
                <a:ext cx="1132287" cy="762181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2" name="Freeform 19"/>
              <p:cNvSpPr>
                <a:spLocks/>
              </p:cNvSpPr>
              <p:nvPr/>
            </p:nvSpPr>
            <p:spPr bwMode="auto">
              <a:xfrm rot="5400000">
                <a:off x="1203312" y="4016830"/>
                <a:ext cx="291667" cy="238515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3" name="Freeform 20"/>
              <p:cNvSpPr>
                <a:spLocks/>
              </p:cNvSpPr>
              <p:nvPr/>
            </p:nvSpPr>
            <p:spPr bwMode="auto">
              <a:xfrm>
                <a:off x="948942" y="4976196"/>
                <a:ext cx="797599" cy="407123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0070C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4" name="Oval 9"/>
              <p:cNvSpPr>
                <a:spLocks noChangeArrowheads="1"/>
              </p:cNvSpPr>
              <p:nvPr/>
            </p:nvSpPr>
            <p:spPr bwMode="auto">
              <a:xfrm>
                <a:off x="717787" y="2371687"/>
                <a:ext cx="1262497" cy="1259044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5" name="Oval 10"/>
              <p:cNvSpPr>
                <a:spLocks noChangeArrowheads="1"/>
              </p:cNvSpPr>
              <p:nvPr/>
            </p:nvSpPr>
            <p:spPr bwMode="auto">
              <a:xfrm>
                <a:off x="723828" y="2377728"/>
                <a:ext cx="1249552" cy="124696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6" name="Oval 11"/>
              <p:cNvSpPr>
                <a:spLocks noChangeArrowheads="1"/>
              </p:cNvSpPr>
              <p:nvPr/>
            </p:nvSpPr>
            <p:spPr bwMode="auto">
              <a:xfrm>
                <a:off x="740224" y="2394123"/>
                <a:ext cx="1216760" cy="121417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800">
                  <a:solidFill>
                    <a:schemeClr val="lt1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69330" y="2746823"/>
                <a:ext cx="1559692" cy="504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ko-KR" altLang="en-US" sz="1000" b="1">
                    <a:solidFill>
                      <a:srgbClr val="0E5494"/>
                    </a:solidFill>
                    <a:latin typeface="Arial" pitchFamily="34" charset="0"/>
                    <a:cs typeface="Arial" pitchFamily="34" charset="0"/>
                  </a:rPr>
                  <a:t>심사위원</a:t>
                </a:r>
                <a:endParaRPr lang="en-US" altLang="ko-KR" sz="1000" b="1">
                  <a:solidFill>
                    <a:srgbClr val="0E549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8" name="그룹 151"/>
              <p:cNvGrpSpPr/>
              <p:nvPr/>
            </p:nvGrpSpPr>
            <p:grpSpPr>
              <a:xfrm>
                <a:off x="2004724" y="3454016"/>
                <a:ext cx="407036" cy="407032"/>
                <a:chOff x="4396665" y="2137416"/>
                <a:chExt cx="250239" cy="250239"/>
              </a:xfrm>
            </p:grpSpPr>
            <p:sp>
              <p:nvSpPr>
                <p:cNvPr id="139" name="타원 138"/>
                <p:cNvSpPr/>
                <p:nvPr/>
              </p:nvSpPr>
              <p:spPr>
                <a:xfrm>
                  <a:off x="4396665" y="2137416"/>
                  <a:ext cx="250239" cy="250239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40" name="타원 139"/>
                <p:cNvSpPr/>
                <p:nvPr/>
              </p:nvSpPr>
              <p:spPr>
                <a:xfrm>
                  <a:off x="4420132" y="2273646"/>
                  <a:ext cx="75583" cy="7558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</p:grpSp>
        </p:grpSp>
        <p:grpSp>
          <p:nvGrpSpPr>
            <p:cNvPr id="141" name="그룹 56"/>
            <p:cNvGrpSpPr/>
            <p:nvPr/>
          </p:nvGrpSpPr>
          <p:grpSpPr>
            <a:xfrm rot="19722908">
              <a:off x="2900510" y="3435475"/>
              <a:ext cx="1857388" cy="1500198"/>
              <a:chOff x="1928794" y="1714488"/>
              <a:chExt cx="1955599" cy="1643074"/>
            </a:xfrm>
          </p:grpSpPr>
          <p:sp>
            <p:nvSpPr>
              <p:cNvPr id="142" name="Freeform 19"/>
              <p:cNvSpPr>
                <a:spLocks/>
              </p:cNvSpPr>
              <p:nvPr/>
            </p:nvSpPr>
            <p:spPr bwMode="auto">
              <a:xfrm>
                <a:off x="1928794" y="1714488"/>
                <a:ext cx="1955599" cy="164307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0070C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1966516" y="1746105"/>
                <a:ext cx="1882140" cy="1582899"/>
              </a:xfrm>
              <a:custGeom>
                <a:avLst/>
                <a:gdLst/>
                <a:ahLst/>
                <a:cxnLst>
                  <a:cxn ang="0">
                    <a:pos x="421" y="631"/>
                  </a:cxn>
                  <a:cxn ang="0">
                    <a:pos x="770" y="368"/>
                  </a:cxn>
                  <a:cxn ang="0">
                    <a:pos x="770" y="286"/>
                  </a:cxn>
                  <a:cxn ang="0">
                    <a:pos x="421" y="23"/>
                  </a:cxn>
                  <a:cxn ang="0">
                    <a:pos x="366" y="50"/>
                  </a:cxn>
                  <a:cxn ang="0">
                    <a:pos x="366" y="152"/>
                  </a:cxn>
                  <a:cxn ang="0">
                    <a:pos x="55" y="152"/>
                  </a:cxn>
                  <a:cxn ang="0">
                    <a:pos x="0" y="207"/>
                  </a:cxn>
                  <a:cxn ang="0">
                    <a:pos x="0" y="436"/>
                  </a:cxn>
                  <a:cxn ang="0">
                    <a:pos x="55" y="490"/>
                  </a:cxn>
                  <a:cxn ang="0">
                    <a:pos x="366" y="490"/>
                  </a:cxn>
                  <a:cxn ang="0">
                    <a:pos x="366" y="604"/>
                  </a:cxn>
                  <a:cxn ang="0">
                    <a:pos x="421" y="631"/>
                  </a:cxn>
                </a:cxnLst>
                <a:rect l="0" t="0" r="r" b="b"/>
                <a:pathLst>
                  <a:path w="800" h="654">
                    <a:moveTo>
                      <a:pt x="421" y="631"/>
                    </a:moveTo>
                    <a:cubicBezTo>
                      <a:pt x="770" y="368"/>
                      <a:pt x="770" y="368"/>
                      <a:pt x="770" y="368"/>
                    </a:cubicBezTo>
                    <a:cubicBezTo>
                      <a:pt x="800" y="346"/>
                      <a:pt x="800" y="308"/>
                      <a:pt x="770" y="286"/>
                    </a:cubicBezTo>
                    <a:cubicBezTo>
                      <a:pt x="421" y="23"/>
                      <a:pt x="421" y="23"/>
                      <a:pt x="421" y="23"/>
                    </a:cubicBezTo>
                    <a:cubicBezTo>
                      <a:pt x="391" y="0"/>
                      <a:pt x="366" y="12"/>
                      <a:pt x="366" y="50"/>
                    </a:cubicBezTo>
                    <a:cubicBezTo>
                      <a:pt x="366" y="152"/>
                      <a:pt x="366" y="152"/>
                      <a:pt x="366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24" y="152"/>
                      <a:pt x="0" y="176"/>
                      <a:pt x="0" y="207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66"/>
                      <a:pt x="24" y="490"/>
                      <a:pt x="55" y="490"/>
                    </a:cubicBezTo>
                    <a:cubicBezTo>
                      <a:pt x="366" y="490"/>
                      <a:pt x="366" y="490"/>
                      <a:pt x="366" y="490"/>
                    </a:cubicBezTo>
                    <a:cubicBezTo>
                      <a:pt x="366" y="604"/>
                      <a:pt x="366" y="604"/>
                      <a:pt x="366" y="604"/>
                    </a:cubicBezTo>
                    <a:cubicBezTo>
                      <a:pt x="366" y="641"/>
                      <a:pt x="391" y="654"/>
                      <a:pt x="421" y="631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4" name="Freeform 21"/>
              <p:cNvSpPr>
                <a:spLocks/>
              </p:cNvSpPr>
              <p:nvPr/>
            </p:nvSpPr>
            <p:spPr bwMode="auto">
              <a:xfrm>
                <a:off x="2844053" y="2933646"/>
                <a:ext cx="504713" cy="361050"/>
              </a:xfrm>
              <a:custGeom>
                <a:avLst/>
                <a:gdLst/>
                <a:ahLst/>
                <a:cxnLst>
                  <a:cxn ang="0">
                    <a:pos x="57" y="14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57" y="144"/>
                  </a:cxn>
                </a:cxnLst>
                <a:rect l="0" t="0" r="r" b="b"/>
                <a:pathLst>
                  <a:path w="247" h="167">
                    <a:moveTo>
                      <a:pt x="57" y="144"/>
                    </a:moveTo>
                    <a:cubicBezTo>
                      <a:pt x="247" y="0"/>
                      <a:pt x="247" y="0"/>
                      <a:pt x="2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55"/>
                      <a:pt x="26" y="167"/>
                      <a:pt x="57" y="144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70C0"/>
                  </a:gs>
                  <a:gs pos="0">
                    <a:schemeClr val="bg1">
                      <a:alpha val="0"/>
                    </a:schemeClr>
                  </a:gs>
                </a:gsLst>
                <a:lin ang="4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5" name="Freeform 23"/>
              <p:cNvSpPr>
                <a:spLocks/>
              </p:cNvSpPr>
              <p:nvPr/>
            </p:nvSpPr>
            <p:spPr bwMode="auto">
              <a:xfrm>
                <a:off x="1982862" y="2126531"/>
                <a:ext cx="374245" cy="79247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0" y="295"/>
                  </a:cxn>
                  <a:cxn ang="0">
                    <a:pos x="57" y="352"/>
                  </a:cxn>
                  <a:cxn ang="0">
                    <a:pos x="159" y="352"/>
                  </a:cxn>
                  <a:cxn ang="0">
                    <a:pos x="159" y="0"/>
                  </a:cxn>
                </a:cxnLst>
                <a:rect l="0" t="0" r="r" b="b"/>
                <a:pathLst>
                  <a:path w="159" h="352">
                    <a:moveTo>
                      <a:pt x="159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326"/>
                      <a:pt x="26" y="352"/>
                      <a:pt x="57" y="352"/>
                    </a:cubicBezTo>
                    <a:cubicBezTo>
                      <a:pt x="159" y="352"/>
                      <a:pt x="159" y="352"/>
                      <a:pt x="159" y="352"/>
                    </a:cubicBezTo>
                    <a:lnTo>
                      <a:pt x="159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alpha val="50000"/>
                    </a:srgbClr>
                  </a:gs>
                  <a:gs pos="0">
                    <a:srgbClr val="00B0F0">
                      <a:alpha val="0"/>
                    </a:srgbClr>
                  </a:gs>
                </a:gsLst>
                <a:lin ang="108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6" name="Freeform 25"/>
              <p:cNvSpPr>
                <a:spLocks/>
              </p:cNvSpPr>
              <p:nvPr/>
            </p:nvSpPr>
            <p:spPr bwMode="auto">
              <a:xfrm>
                <a:off x="2366571" y="1789962"/>
                <a:ext cx="1440393" cy="1285086"/>
              </a:xfrm>
              <a:custGeom>
                <a:avLst/>
                <a:gdLst/>
                <a:ahLst/>
                <a:cxnLst>
                  <a:cxn ang="0">
                    <a:pos x="583" y="351"/>
                  </a:cxn>
                  <a:cxn ang="0">
                    <a:pos x="583" y="272"/>
                  </a:cxn>
                  <a:cxn ang="0">
                    <a:pos x="251" y="22"/>
                  </a:cxn>
                  <a:cxn ang="0">
                    <a:pos x="199" y="48"/>
                  </a:cxn>
                  <a:cxn ang="0">
                    <a:pos x="199" y="145"/>
                  </a:cxn>
                  <a:cxn ang="0">
                    <a:pos x="0" y="145"/>
                  </a:cxn>
                  <a:cxn ang="0">
                    <a:pos x="118" y="300"/>
                  </a:cxn>
                  <a:cxn ang="0">
                    <a:pos x="344" y="531"/>
                  </a:cxn>
                  <a:cxn ang="0">
                    <a:pos x="583" y="351"/>
                  </a:cxn>
                </a:cxnLst>
                <a:rect l="0" t="0" r="r" b="b"/>
                <a:pathLst>
                  <a:path w="612" h="531">
                    <a:moveTo>
                      <a:pt x="583" y="351"/>
                    </a:moveTo>
                    <a:cubicBezTo>
                      <a:pt x="612" y="329"/>
                      <a:pt x="612" y="294"/>
                      <a:pt x="583" y="272"/>
                    </a:cubicBezTo>
                    <a:cubicBezTo>
                      <a:pt x="251" y="22"/>
                      <a:pt x="251" y="22"/>
                      <a:pt x="251" y="22"/>
                    </a:cubicBezTo>
                    <a:cubicBezTo>
                      <a:pt x="222" y="0"/>
                      <a:pt x="199" y="12"/>
                      <a:pt x="199" y="48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22" y="222"/>
                      <a:pt x="62" y="296"/>
                      <a:pt x="118" y="300"/>
                    </a:cubicBezTo>
                    <a:cubicBezTo>
                      <a:pt x="196" y="306"/>
                      <a:pt x="298" y="457"/>
                      <a:pt x="344" y="531"/>
                    </a:cubicBezTo>
                    <a:lnTo>
                      <a:pt x="583" y="351"/>
                    </a:lnTo>
                    <a:close/>
                  </a:path>
                </a:pathLst>
              </a:custGeom>
              <a:gradFill flip="none" rotWithShape="1">
                <a:gsLst>
                  <a:gs pos="64000">
                    <a:schemeClr val="bg1">
                      <a:alpha val="0"/>
                    </a:schemeClr>
                  </a:gs>
                  <a:gs pos="13000">
                    <a:schemeClr val="bg1"/>
                  </a:gs>
                </a:gsLst>
                <a:lin ang="78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47" name="타원 146"/>
              <p:cNvSpPr/>
              <p:nvPr/>
            </p:nvSpPr>
            <p:spPr>
              <a:xfrm rot="2248181">
                <a:off x="2798004" y="2113803"/>
                <a:ext cx="1008035" cy="3158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sz="140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229655" y="2298395"/>
                <a:ext cx="133059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심사결과 </a:t>
                </a:r>
                <a:r>
                  <a:rPr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(</a:t>
                </a:r>
                <a:r>
                  <a:rPr lang="en-US" altLang="ko-KR" sz="1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OffLine</a:t>
                </a:r>
                <a:r>
                  <a:rPr lang="en-US" altLang="ko-K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휴먼둥근헤드라인" pitchFamily="18" charset="-127"/>
                    <a:cs typeface="Arial" pitchFamily="34" charset="0"/>
                  </a:rPr>
                  <a:t>)</a:t>
                </a:r>
                <a:endParaRPr lang="ko-KR" altLang="en-US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휴먼둥근헤드라인" pitchFamily="18" charset="-127"/>
                  <a:cs typeface="Arial" pitchFamily="34" charset="0"/>
                </a:endParaRPr>
              </a:p>
            </p:txBody>
          </p:sp>
          <p:grpSp>
            <p:nvGrpSpPr>
              <p:cNvPr id="149" name="그룹 23"/>
              <p:cNvGrpSpPr/>
              <p:nvPr/>
            </p:nvGrpSpPr>
            <p:grpSpPr>
              <a:xfrm rot="16200000">
                <a:off x="1985686" y="1946559"/>
                <a:ext cx="220931" cy="215035"/>
                <a:chOff x="4658414" y="2642922"/>
                <a:chExt cx="319782" cy="319782"/>
              </a:xfrm>
            </p:grpSpPr>
            <p:sp>
              <p:nvSpPr>
                <p:cNvPr id="151" name="타원 150"/>
                <p:cNvSpPr/>
                <p:nvPr/>
              </p:nvSpPr>
              <p:spPr>
                <a:xfrm>
                  <a:off x="4658414" y="2642922"/>
                  <a:ext cx="319782" cy="31978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152" name="타원 151"/>
                <p:cNvSpPr/>
                <p:nvPr/>
              </p:nvSpPr>
              <p:spPr>
                <a:xfrm>
                  <a:off x="4688403" y="2817011"/>
                  <a:ext cx="96588" cy="9658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sp>
            <p:nvSpPr>
              <p:cNvPr id="150" name="Freeform 5"/>
              <p:cNvSpPr>
                <a:spLocks/>
              </p:cNvSpPr>
              <p:nvPr/>
            </p:nvSpPr>
            <p:spPr bwMode="auto">
              <a:xfrm rot="15743835">
                <a:off x="2846886" y="3195874"/>
                <a:ext cx="81285" cy="91570"/>
              </a:xfrm>
              <a:custGeom>
                <a:avLst/>
                <a:gdLst/>
                <a:ahLst/>
                <a:cxnLst>
                  <a:cxn ang="0">
                    <a:pos x="323" y="17"/>
                  </a:cxn>
                  <a:cxn ang="0">
                    <a:pos x="57" y="453"/>
                  </a:cxn>
                  <a:cxn ang="0">
                    <a:pos x="286" y="13"/>
                  </a:cxn>
                  <a:cxn ang="0">
                    <a:pos x="413" y="5"/>
                  </a:cxn>
                  <a:cxn ang="0">
                    <a:pos x="323" y="17"/>
                  </a:cxn>
                </a:cxnLst>
                <a:rect l="0" t="0" r="r" b="b"/>
                <a:pathLst>
                  <a:path w="413" h="453">
                    <a:moveTo>
                      <a:pt x="323" y="17"/>
                    </a:moveTo>
                    <a:cubicBezTo>
                      <a:pt x="124" y="66"/>
                      <a:pt x="16" y="252"/>
                      <a:pt x="57" y="453"/>
                    </a:cubicBezTo>
                    <a:cubicBezTo>
                      <a:pt x="0" y="251"/>
                      <a:pt x="96" y="60"/>
                      <a:pt x="286" y="13"/>
                    </a:cubicBezTo>
                    <a:cubicBezTo>
                      <a:pt x="328" y="3"/>
                      <a:pt x="371" y="0"/>
                      <a:pt x="413" y="5"/>
                    </a:cubicBezTo>
                    <a:cubicBezTo>
                      <a:pt x="383" y="6"/>
                      <a:pt x="353" y="9"/>
                      <a:pt x="323" y="1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/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53" name="그룹 33"/>
            <p:cNvGrpSpPr/>
            <p:nvPr/>
          </p:nvGrpSpPr>
          <p:grpSpPr>
            <a:xfrm>
              <a:off x="860074" y="2191342"/>
              <a:ext cx="1148555" cy="1480605"/>
              <a:chOff x="573460" y="1954932"/>
              <a:chExt cx="2816224" cy="4138364"/>
            </a:xfrm>
          </p:grpSpPr>
          <p:sp>
            <p:nvSpPr>
              <p:cNvPr id="154" name="Freeform 5"/>
              <p:cNvSpPr>
                <a:spLocks/>
              </p:cNvSpPr>
              <p:nvPr/>
            </p:nvSpPr>
            <p:spPr bwMode="auto">
              <a:xfrm>
                <a:off x="573460" y="1954932"/>
                <a:ext cx="2816224" cy="3593540"/>
              </a:xfrm>
              <a:custGeom>
                <a:avLst/>
                <a:gdLst/>
                <a:ahLst/>
                <a:cxnLst>
                  <a:cxn ang="0">
                    <a:pos x="1266" y="869"/>
                  </a:cxn>
                  <a:cxn ang="0">
                    <a:pos x="1061" y="869"/>
                  </a:cxn>
                  <a:cxn ang="0">
                    <a:pos x="1221" y="502"/>
                  </a:cxn>
                  <a:cxn ang="0">
                    <a:pos x="720" y="0"/>
                  </a:cxn>
                  <a:cxn ang="0">
                    <a:pos x="219" y="502"/>
                  </a:cxn>
                  <a:cxn ang="0">
                    <a:pos x="379" y="870"/>
                  </a:cxn>
                  <a:cxn ang="0">
                    <a:pos x="172" y="870"/>
                  </a:cxn>
                  <a:cxn ang="0">
                    <a:pos x="67" y="1044"/>
                  </a:cxn>
                  <a:cxn ang="0">
                    <a:pos x="577" y="1737"/>
                  </a:cxn>
                  <a:cxn ang="0">
                    <a:pos x="842" y="1735"/>
                  </a:cxn>
                  <a:cxn ang="0">
                    <a:pos x="1372" y="1045"/>
                  </a:cxn>
                  <a:cxn ang="0">
                    <a:pos x="1266" y="869"/>
                  </a:cxn>
                </a:cxnLst>
                <a:rect l="0" t="0" r="r" b="b"/>
                <a:pathLst>
                  <a:path w="1437" h="1835">
                    <a:moveTo>
                      <a:pt x="1266" y="869"/>
                    </a:moveTo>
                    <a:cubicBezTo>
                      <a:pt x="1243" y="869"/>
                      <a:pt x="1165" y="869"/>
                      <a:pt x="1061" y="869"/>
                    </a:cubicBezTo>
                    <a:cubicBezTo>
                      <a:pt x="1160" y="777"/>
                      <a:pt x="1221" y="647"/>
                      <a:pt x="1221" y="502"/>
                    </a:cubicBezTo>
                    <a:cubicBezTo>
                      <a:pt x="1221" y="225"/>
                      <a:pt x="997" y="0"/>
                      <a:pt x="720" y="0"/>
                    </a:cubicBezTo>
                    <a:cubicBezTo>
                      <a:pt x="443" y="0"/>
                      <a:pt x="219" y="225"/>
                      <a:pt x="219" y="502"/>
                    </a:cubicBezTo>
                    <a:cubicBezTo>
                      <a:pt x="219" y="647"/>
                      <a:pt x="281" y="778"/>
                      <a:pt x="379" y="870"/>
                    </a:cubicBezTo>
                    <a:cubicBezTo>
                      <a:pt x="271" y="870"/>
                      <a:pt x="191" y="870"/>
                      <a:pt x="172" y="870"/>
                    </a:cubicBezTo>
                    <a:cubicBezTo>
                      <a:pt x="60" y="870"/>
                      <a:pt x="0" y="954"/>
                      <a:pt x="67" y="1044"/>
                    </a:cubicBezTo>
                    <a:cubicBezTo>
                      <a:pt x="107" y="1096"/>
                      <a:pt x="528" y="1667"/>
                      <a:pt x="577" y="1737"/>
                    </a:cubicBezTo>
                    <a:cubicBezTo>
                      <a:pt x="626" y="1806"/>
                      <a:pt x="769" y="1835"/>
                      <a:pt x="842" y="1735"/>
                    </a:cubicBezTo>
                    <a:cubicBezTo>
                      <a:pt x="914" y="1634"/>
                      <a:pt x="1340" y="1089"/>
                      <a:pt x="1372" y="1045"/>
                    </a:cubicBezTo>
                    <a:cubicBezTo>
                      <a:pt x="1437" y="955"/>
                      <a:pt x="1389" y="869"/>
                      <a:pt x="1266" y="86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719E00"/>
                  </a:gs>
                  <a:gs pos="57000">
                    <a:srgbClr val="96D20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5" name="Freeform 9"/>
              <p:cNvSpPr>
                <a:spLocks/>
              </p:cNvSpPr>
              <p:nvPr/>
            </p:nvSpPr>
            <p:spPr bwMode="auto">
              <a:xfrm>
                <a:off x="1008508" y="3929881"/>
                <a:ext cx="1946128" cy="1258712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gradFill>
                <a:gsLst>
                  <a:gs pos="58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6" name="Freeform 9"/>
              <p:cNvSpPr>
                <a:spLocks/>
              </p:cNvSpPr>
              <p:nvPr/>
            </p:nvSpPr>
            <p:spPr bwMode="auto">
              <a:xfrm>
                <a:off x="1231904" y="4034408"/>
                <a:ext cx="1499336" cy="1009254"/>
              </a:xfrm>
              <a:custGeom>
                <a:avLst/>
                <a:gdLst/>
                <a:ahLst/>
                <a:cxnLst>
                  <a:cxn ang="0">
                    <a:pos x="67" y="175"/>
                  </a:cxn>
                  <a:cxn ang="0">
                    <a:pos x="577" y="868"/>
                  </a:cxn>
                  <a:cxn ang="0">
                    <a:pos x="842" y="866"/>
                  </a:cxn>
                  <a:cxn ang="0">
                    <a:pos x="1372" y="176"/>
                  </a:cxn>
                  <a:cxn ang="0">
                    <a:pos x="1266" y="0"/>
                  </a:cxn>
                  <a:cxn ang="0">
                    <a:pos x="172" y="1"/>
                  </a:cxn>
                  <a:cxn ang="0">
                    <a:pos x="67" y="175"/>
                  </a:cxn>
                </a:cxnLst>
                <a:rect l="0" t="0" r="r" b="b"/>
                <a:pathLst>
                  <a:path w="1437" h="966">
                    <a:moveTo>
                      <a:pt x="67" y="175"/>
                    </a:moveTo>
                    <a:cubicBezTo>
                      <a:pt x="107" y="227"/>
                      <a:pt x="528" y="798"/>
                      <a:pt x="577" y="868"/>
                    </a:cubicBezTo>
                    <a:cubicBezTo>
                      <a:pt x="626" y="937"/>
                      <a:pt x="769" y="966"/>
                      <a:pt x="842" y="866"/>
                    </a:cubicBezTo>
                    <a:cubicBezTo>
                      <a:pt x="914" y="765"/>
                      <a:pt x="1340" y="220"/>
                      <a:pt x="1372" y="176"/>
                    </a:cubicBezTo>
                    <a:cubicBezTo>
                      <a:pt x="1437" y="86"/>
                      <a:pt x="1389" y="0"/>
                      <a:pt x="1266" y="0"/>
                    </a:cubicBezTo>
                    <a:cubicBezTo>
                      <a:pt x="1175" y="0"/>
                      <a:pt x="243" y="1"/>
                      <a:pt x="172" y="1"/>
                    </a:cubicBezTo>
                    <a:cubicBezTo>
                      <a:pt x="60" y="1"/>
                      <a:pt x="0" y="85"/>
                      <a:pt x="67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" name="Freeform 19"/>
              <p:cNvSpPr>
                <a:spLocks/>
              </p:cNvSpPr>
              <p:nvPr/>
            </p:nvSpPr>
            <p:spPr bwMode="auto">
              <a:xfrm rot="5400000">
                <a:off x="1788464" y="4283838"/>
                <a:ext cx="386216" cy="315834"/>
              </a:xfrm>
              <a:custGeom>
                <a:avLst/>
                <a:gdLst/>
                <a:ahLst/>
                <a:cxnLst>
                  <a:cxn ang="0">
                    <a:pos x="438" y="656"/>
                  </a:cxn>
                  <a:cxn ang="0">
                    <a:pos x="800" y="383"/>
                  </a:cxn>
                  <a:cxn ang="0">
                    <a:pos x="800" y="297"/>
                  </a:cxn>
                  <a:cxn ang="0">
                    <a:pos x="438" y="24"/>
                  </a:cxn>
                  <a:cxn ang="0">
                    <a:pos x="381" y="52"/>
                  </a:cxn>
                  <a:cxn ang="0">
                    <a:pos x="381" y="158"/>
                  </a:cxn>
                  <a:cxn ang="0">
                    <a:pos x="57" y="158"/>
                  </a:cxn>
                  <a:cxn ang="0">
                    <a:pos x="0" y="215"/>
                  </a:cxn>
                  <a:cxn ang="0">
                    <a:pos x="0" y="453"/>
                  </a:cxn>
                  <a:cxn ang="0">
                    <a:pos x="57" y="510"/>
                  </a:cxn>
                  <a:cxn ang="0">
                    <a:pos x="381" y="510"/>
                  </a:cxn>
                  <a:cxn ang="0">
                    <a:pos x="381" y="627"/>
                  </a:cxn>
                  <a:cxn ang="0">
                    <a:pos x="438" y="656"/>
                  </a:cxn>
                </a:cxnLst>
                <a:rect l="0" t="0" r="r" b="b"/>
                <a:pathLst>
                  <a:path w="831" h="679">
                    <a:moveTo>
                      <a:pt x="438" y="656"/>
                    </a:moveTo>
                    <a:cubicBezTo>
                      <a:pt x="800" y="383"/>
                      <a:pt x="800" y="383"/>
                      <a:pt x="800" y="383"/>
                    </a:cubicBezTo>
                    <a:cubicBezTo>
                      <a:pt x="831" y="359"/>
                      <a:pt x="831" y="321"/>
                      <a:pt x="800" y="297"/>
                    </a:cubicBezTo>
                    <a:cubicBezTo>
                      <a:pt x="438" y="24"/>
                      <a:pt x="438" y="24"/>
                      <a:pt x="438" y="24"/>
                    </a:cubicBezTo>
                    <a:cubicBezTo>
                      <a:pt x="407" y="0"/>
                      <a:pt x="381" y="13"/>
                      <a:pt x="381" y="52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26" y="158"/>
                      <a:pt x="0" y="184"/>
                      <a:pt x="0" y="215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6" y="510"/>
                      <a:pt x="57" y="510"/>
                    </a:cubicBezTo>
                    <a:cubicBezTo>
                      <a:pt x="381" y="510"/>
                      <a:pt x="381" y="510"/>
                      <a:pt x="381" y="510"/>
                    </a:cubicBezTo>
                    <a:cubicBezTo>
                      <a:pt x="381" y="627"/>
                      <a:pt x="381" y="627"/>
                      <a:pt x="381" y="627"/>
                    </a:cubicBezTo>
                    <a:cubicBezTo>
                      <a:pt x="381" y="667"/>
                      <a:pt x="407" y="679"/>
                      <a:pt x="438" y="656"/>
                    </a:cubicBezTo>
                    <a:close/>
                  </a:path>
                </a:pathLst>
              </a:custGeom>
              <a:gradFill>
                <a:gsLst>
                  <a:gs pos="31000">
                    <a:srgbClr val="719E00"/>
                  </a:gs>
                  <a:gs pos="0">
                    <a:schemeClr val="bg1"/>
                  </a:gs>
                </a:gsLst>
                <a:lin ang="96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" name="Freeform 20"/>
              <p:cNvSpPr>
                <a:spLocks/>
              </p:cNvSpPr>
              <p:nvPr/>
            </p:nvSpPr>
            <p:spPr bwMode="auto">
              <a:xfrm>
                <a:off x="1451636" y="5554197"/>
                <a:ext cx="1056153" cy="539099"/>
              </a:xfrm>
              <a:custGeom>
                <a:avLst/>
                <a:gdLst/>
                <a:ahLst/>
                <a:cxnLst>
                  <a:cxn ang="0">
                    <a:pos x="708" y="360"/>
                  </a:cxn>
                  <a:cxn ang="0">
                    <a:pos x="421" y="42"/>
                  </a:cxn>
                  <a:cxn ang="0">
                    <a:pos x="283" y="42"/>
                  </a:cxn>
                  <a:cxn ang="0">
                    <a:pos x="0" y="360"/>
                  </a:cxn>
                  <a:cxn ang="0">
                    <a:pos x="708" y="360"/>
                  </a:cxn>
                </a:cxnLst>
                <a:rect l="0" t="0" r="r" b="b"/>
                <a:pathLst>
                  <a:path w="708" h="360">
                    <a:moveTo>
                      <a:pt x="708" y="360"/>
                    </a:moveTo>
                    <a:cubicBezTo>
                      <a:pt x="421" y="42"/>
                      <a:pt x="421" y="42"/>
                      <a:pt x="421" y="42"/>
                    </a:cubicBezTo>
                    <a:cubicBezTo>
                      <a:pt x="383" y="0"/>
                      <a:pt x="321" y="0"/>
                      <a:pt x="283" y="42"/>
                    </a:cubicBezTo>
                    <a:cubicBezTo>
                      <a:pt x="0" y="360"/>
                      <a:pt x="0" y="360"/>
                      <a:pt x="0" y="360"/>
                    </a:cubicBezTo>
                    <a:lnTo>
                      <a:pt x="708" y="36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alpha val="0"/>
                    </a:schemeClr>
                  </a:gs>
                  <a:gs pos="0">
                    <a:srgbClr val="719E00"/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" name="Oval 9"/>
              <p:cNvSpPr>
                <a:spLocks noChangeArrowheads="1"/>
              </p:cNvSpPr>
              <p:nvPr/>
            </p:nvSpPr>
            <p:spPr bwMode="auto">
              <a:xfrm>
                <a:off x="1145549" y="2105394"/>
                <a:ext cx="1671755" cy="1667184"/>
              </a:xfrm>
              <a:prstGeom prst="ellipse">
                <a:avLst/>
              </a:prstGeom>
              <a:solidFill>
                <a:srgbClr val="71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Oval 10"/>
              <p:cNvSpPr>
                <a:spLocks noChangeArrowheads="1"/>
              </p:cNvSpPr>
              <p:nvPr/>
            </p:nvSpPr>
            <p:spPr bwMode="auto">
              <a:xfrm>
                <a:off x="1153548" y="2113394"/>
                <a:ext cx="1654614" cy="165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Oval 11"/>
              <p:cNvSpPr>
                <a:spLocks noChangeArrowheads="1"/>
              </p:cNvSpPr>
              <p:nvPr/>
            </p:nvSpPr>
            <p:spPr bwMode="auto">
              <a:xfrm>
                <a:off x="1175259" y="2135104"/>
                <a:ext cx="1611192" cy="1607764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57000">
                    <a:schemeClr val="bg1"/>
                  </a:gs>
                </a:gsLst>
                <a:lin ang="36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923788" y="2439471"/>
                <a:ext cx="2101967" cy="111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광역자치단체담당자</a:t>
                </a:r>
                <a:endParaRPr lang="en-US" altLang="ko-KR" sz="10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editphoto\Desktop\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43" y="2862461"/>
            <a:ext cx="1030139" cy="2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질의응답</a:t>
            </a:r>
            <a:r>
              <a:rPr lang="ko-KR" altLang="en-US" sz="4800" dirty="0"/>
              <a:t> </a:t>
            </a:r>
            <a:r>
              <a:rPr lang="en-US" altLang="ko-K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lang="ko-KR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6329416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www.seis.or.kr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85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292080" y="4359313"/>
            <a:ext cx="3409508" cy="781675"/>
            <a:chOff x="4381617" y="4005064"/>
            <a:chExt cx="3409508" cy="781675"/>
          </a:xfrm>
        </p:grpSpPr>
        <p:sp>
          <p:nvSpPr>
            <p:cNvPr id="6" name="직사각형 5"/>
            <p:cNvSpPr/>
            <p:nvPr/>
          </p:nvSpPr>
          <p:spPr>
            <a:xfrm>
              <a:off x="4381617" y="4398941"/>
              <a:ext cx="3388890" cy="387798"/>
            </a:xfrm>
            <a:prstGeom prst="rect">
              <a:avLst/>
            </a:prstGeom>
          </p:spPr>
          <p:txBody>
            <a:bodyPr wrap="square" lIns="9000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1270" h="38100"/>
              </a:sp3d>
            </a:bodyPr>
            <a:lstStyle/>
            <a:p>
              <a:pPr marL="177800" indent="-177800" algn="r" eaLnBrk="0" fontAlgn="auto" latinLnBrk="0" hangingPunct="0">
                <a:lnSpc>
                  <a:spcPct val="14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bg1"/>
                </a:buClr>
              </a:pPr>
              <a:r>
                <a:rPr kumimoji="0" lang="ko-KR" altLang="en-US" kern="0" spc="-6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시스템 이용 </a:t>
              </a:r>
              <a:r>
                <a:rPr kumimoji="0" lang="ko-KR" altLang="en-US" kern="0" spc="-6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문의</a:t>
              </a:r>
              <a:r>
                <a:rPr kumimoji="0" lang="en-US" altLang="ko-KR" kern="0" spc="-6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: 1661-4006</a:t>
              </a:r>
              <a:endParaRPr kumimoji="0" lang="ko-KR" altLang="en-US" kern="0" spc="-6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9125" y="4005064"/>
              <a:ext cx="2772000" cy="316176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>
              <a:defPPr>
                <a:defRPr lang="ko-KR"/>
              </a:defPPr>
              <a:lvl1pPr algn="ctr">
                <a:defRPr sz="1400">
                  <a:solidFill>
                    <a:schemeClr val="lt1"/>
                  </a:solidFill>
                  <a:latin typeface="Rix모던고딕 M" pitchFamily="18" charset="-127"/>
                  <a:ea typeface="Rix모던고딕 M" pitchFamily="18" charset="-127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이용문의</a:t>
              </a:r>
              <a:endParaRPr lang="ko-KR" altLang="ko-KR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감사합니다</a:t>
            </a:r>
            <a:r>
              <a:rPr lang="en-US" altLang="ko-K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6329416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www.seis.or.kr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709228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 가입</a:t>
            </a:r>
          </a:p>
        </p:txBody>
      </p:sp>
      <p:sp>
        <p:nvSpPr>
          <p:cNvPr id="18" name="내용 개체 틀 1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우측상단의 회원가입 을 클릭 후 회원가입을 진행합니다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내용 개체 틀 1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ko-KR" altLang="en-US" dirty="0"/>
              <a:t>회원가입</a:t>
            </a:r>
          </a:p>
        </p:txBody>
      </p:sp>
      <p:sp>
        <p:nvSpPr>
          <p:cNvPr id="7" name="순서도: 대체 처리 6"/>
          <p:cNvSpPr/>
          <p:nvPr/>
        </p:nvSpPr>
        <p:spPr>
          <a:xfrm>
            <a:off x="5978908" y="1016752"/>
            <a:ext cx="432048" cy="180000"/>
          </a:xfrm>
          <a:prstGeom prst="flowChartAlternateProcess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390">
      <a:dk1>
        <a:sysClr val="windowText" lastClr="000000"/>
      </a:dk1>
      <a:lt1>
        <a:sysClr val="window" lastClr="FFFFFF"/>
      </a:lt1>
      <a:dk2>
        <a:srgbClr val="518D86"/>
      </a:dk2>
      <a:lt2>
        <a:srgbClr val="EEECE1"/>
      </a:lt2>
      <a:accent1>
        <a:srgbClr val="4EBCD2"/>
      </a:accent1>
      <a:accent2>
        <a:srgbClr val="B2B2B2"/>
      </a:accent2>
      <a:accent3>
        <a:srgbClr val="61C3B0"/>
      </a:accent3>
      <a:accent4>
        <a:srgbClr val="B2B2B2"/>
      </a:accent4>
      <a:accent5>
        <a:srgbClr val="618CBB"/>
      </a:accent5>
      <a:accent6>
        <a:srgbClr val="A0D785"/>
      </a:accent6>
      <a:hlink>
        <a:srgbClr val="D86A6A"/>
      </a:hlink>
      <a:folHlink>
        <a:srgbClr val="C4A26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8380</TotalTime>
  <Words>1926</Words>
  <Application>Microsoft Office PowerPoint</Application>
  <PresentationFormat>화면 슬라이드 쇼(4:3)</PresentationFormat>
  <Paragraphs>546</Paragraphs>
  <Slides>88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88</vt:i4>
      </vt:variant>
    </vt:vector>
  </HeadingPairs>
  <TitlesOfParts>
    <vt:vector size="90" baseType="lpstr">
      <vt:lpstr>Office 테마</vt:lpstr>
      <vt:lpstr>디자인 사용자 지정</vt:lpstr>
      <vt:lpstr>PowerPoint 프레젠테이션</vt:lpstr>
      <vt:lpstr>교육순서</vt:lpstr>
      <vt:lpstr>PowerPoint 프레젠테이션</vt:lpstr>
      <vt:lpstr>추진배경 및 순서</vt:lpstr>
      <vt:lpstr>PowerPoint 프레젠테이션</vt:lpstr>
      <vt:lpstr>교육목표</vt:lpstr>
      <vt:lpstr>PowerPoint 프레젠테이션</vt:lpstr>
      <vt:lpstr>회원 가입</vt:lpstr>
      <vt:lpstr>회원 가입</vt:lpstr>
      <vt:lpstr>회원 가입</vt:lpstr>
      <vt:lpstr>회원 가입</vt:lpstr>
      <vt:lpstr>기업회원 사용기능</vt:lpstr>
      <vt:lpstr>PowerPoint 프레젠테이션</vt:lpstr>
      <vt:lpstr>재정지원-일자리창출</vt:lpstr>
      <vt:lpstr>재정지원관리-공모 등록(일자리)</vt:lpstr>
      <vt:lpstr>재정지원-일자리창출(신청)</vt:lpstr>
      <vt:lpstr>재정지원-일자리창출(신청)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재정지원-일자리창출</vt:lpstr>
      <vt:lpstr>재정지원-전문인력지원</vt:lpstr>
      <vt:lpstr>재정지원-전문인력지원</vt:lpstr>
      <vt:lpstr>재정지원-전문인력지원</vt:lpstr>
      <vt:lpstr>재정지원-전문인력지원</vt:lpstr>
      <vt:lpstr>재정지원-전문인력지원</vt:lpstr>
      <vt:lpstr>재정지원-전문인력지원</vt:lpstr>
      <vt:lpstr>재정지원-전문인력지원(접수 심사)</vt:lpstr>
      <vt:lpstr>재정지원-전문인력지원(참여예정자신청)</vt:lpstr>
      <vt:lpstr>재정지원-전문인력지원</vt:lpstr>
      <vt:lpstr>재정지원-전문인력지원</vt:lpstr>
      <vt:lpstr>재정지원 - 전문인력지원(지원금신청)</vt:lpstr>
      <vt:lpstr>재정지원-전문인력지원</vt:lpstr>
      <vt:lpstr>재정지원-전문인력지원</vt:lpstr>
      <vt:lpstr>재정지원-전문인력지원</vt:lpstr>
      <vt:lpstr>재정지원-사업개발비지원</vt:lpstr>
      <vt:lpstr>재정지원-사업개발비지원</vt:lpstr>
      <vt:lpstr>재정지원-사업개발비지원</vt:lpstr>
      <vt:lpstr>재정지원-사업개발비지원(신청)</vt:lpstr>
      <vt:lpstr>재정지원-사업개발비지원</vt:lpstr>
      <vt:lpstr>재정지원-사업개발비지원</vt:lpstr>
      <vt:lpstr>재정지원-사업개발비지원</vt:lpstr>
      <vt:lpstr>재정지원-사업개발비지원</vt:lpstr>
      <vt:lpstr>재정지원-사업개발비지원</vt:lpstr>
      <vt:lpstr>재정지원-사업개발비지원</vt:lpstr>
      <vt:lpstr>재정지원-사업개발비지원</vt:lpstr>
      <vt:lpstr>재정지원-사업개발비지원</vt:lpstr>
      <vt:lpstr>재정지원- 사업개발비지원(접수)</vt:lpstr>
      <vt:lpstr>재정지원- 사업개발비지원(심사 및 약정)</vt:lpstr>
      <vt:lpstr>재정지원- 사업개발비지원(지원금신청)</vt:lpstr>
      <vt:lpstr>재정지원- 사업개발비지원</vt:lpstr>
      <vt:lpstr>재정지원- 사업개발비지원</vt:lpstr>
      <vt:lpstr>재정지원-사회보험료지원</vt:lpstr>
      <vt:lpstr>재정지원-공모 등록(사회보험료)</vt:lpstr>
      <vt:lpstr>재정지원-사회보험료지원</vt:lpstr>
      <vt:lpstr>재정지원-사회보험료지원</vt:lpstr>
      <vt:lpstr>재정지원-사회보험료지원</vt:lpstr>
      <vt:lpstr>재정지원-사회보험료지원</vt:lpstr>
      <vt:lpstr>재정지원-사회보험료지원</vt:lpstr>
      <vt:lpstr>재정지원-사회보험료(접수 심사)</vt:lpstr>
      <vt:lpstr>PowerPoint 프레젠테이션</vt:lpstr>
      <vt:lpstr>지정관리</vt:lpstr>
      <vt:lpstr>지정관리 - 공모등록(지정)</vt:lpstr>
      <vt:lpstr>지정관리- 예비사회적기업 지정신청</vt:lpstr>
      <vt:lpstr>지정관리- 예비사회적기업 지정신청</vt:lpstr>
      <vt:lpstr>지정관리- 예비사회적기업 지정신청</vt:lpstr>
      <vt:lpstr>지정관리- 예비사회적기업 지정신청</vt:lpstr>
      <vt:lpstr>지정관리- 예비사회적기업 지정신청</vt:lpstr>
      <vt:lpstr>지정관리- 예비사회적기업 지정신청</vt:lpstr>
      <vt:lpstr>지정관리- 지정 신청서 접수내역 조회</vt:lpstr>
      <vt:lpstr>지정관리- 지정 신청서 접수내역 조회</vt:lpstr>
      <vt:lpstr>지정관리- 지정 신청서 접수내역 조회</vt:lpstr>
      <vt:lpstr>지정관리- 지정 신청서 접수내역 조회</vt:lpstr>
      <vt:lpstr>지정관리- 지정 신청서 접수내역 조회</vt:lpstr>
      <vt:lpstr>지정관리-예비사회적기업 지정접수</vt:lpstr>
      <vt:lpstr>지정관리 - 지정심사</vt:lpstr>
      <vt:lpstr>질의응답 Q&amp;A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C196</dc:creator>
  <cp:lastModifiedBy>박수호</cp:lastModifiedBy>
  <cp:revision>937</cp:revision>
  <dcterms:created xsi:type="dcterms:W3CDTF">2011-12-02T00:35:26Z</dcterms:created>
  <dcterms:modified xsi:type="dcterms:W3CDTF">2019-01-23T09:18:36Z</dcterms:modified>
</cp:coreProperties>
</file>